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9" r:id="rId3"/>
    <p:sldId id="286" r:id="rId4"/>
    <p:sldId id="282" r:id="rId5"/>
    <p:sldId id="267" r:id="rId6"/>
    <p:sldId id="263" r:id="rId7"/>
    <p:sldId id="265" r:id="rId8"/>
    <p:sldId id="280" r:id="rId9"/>
    <p:sldId id="268" r:id="rId10"/>
    <p:sldId id="284" r:id="rId11"/>
    <p:sldId id="287" r:id="rId12"/>
    <p:sldId id="283" r:id="rId13"/>
    <p:sldId id="276" r:id="rId14"/>
    <p:sldId id="288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3D26A-E369-9B97-B65A-171FE45A9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62684-E594-DD76-7B0E-DABC16338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CFDDE-83A4-2657-E77B-6A704EAF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C46-A120-43B2-9D70-825A242480E5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692BE-EB48-C93F-C7EB-9245CC2B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4A16C-CAC8-73FC-3231-26CD9D95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C6E-FAE7-419A-820C-5C9809126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3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38CDD-3FD1-7161-803B-C6161109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AAF28-B37A-4D18-0025-7210E18AA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89589-C234-5DB0-3BBC-FA492D66B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C46-A120-43B2-9D70-825A242480E5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DC81E-8AC4-404E-2E4D-0A04E921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64A1F-182A-3044-45B4-C55CF632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C6E-FAE7-419A-820C-5C9809126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83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584FA-C6A2-73EB-DDFA-DD3BE76E5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192D2-0DA2-24FD-9B05-03F9AEF26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EC46B-39A9-FAB4-FA9E-51F90BD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C46-A120-43B2-9D70-825A242480E5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CBEF-D341-08E0-8DB6-5D3154BC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484A2-09E2-0968-2429-5B955A56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C6E-FAE7-419A-820C-5C9809126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74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8F8A-D288-FBD1-1C59-B102D7AA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C7FD8-F030-3B8F-575C-F1C77C0F5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2D4AC-D3B6-9808-F48E-3DDF6313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C46-A120-43B2-9D70-825A242480E5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8CEB0-0F58-EB1A-55E7-22D7B2D26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AEC30-82D5-9E5D-7D5B-6D9206B9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C6E-FAE7-419A-820C-5C9809126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33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6F691-F98C-5DB5-8582-809169B7A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BBBAF-E34D-BEDF-8CED-4DE970EFB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E0F9D-C8E4-D6D3-EC01-1C039456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C46-A120-43B2-9D70-825A242480E5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E793B-7757-5775-45F3-619D89D4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9A30D-4AFA-DB26-55ED-99A86952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C6E-FAE7-419A-820C-5C9809126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43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37396-0A91-5C07-BE50-859F8D3E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72851-EB31-F0C5-A209-D62AAF543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84C6D-2AE5-574E-5395-98B31566B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6B14E-2DEE-C38E-3887-71632512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C46-A120-43B2-9D70-825A242480E5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A523E-61D1-974E-45F3-823E5E68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ECA7E-C2E6-606F-0CFD-97DA236C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C6E-FAE7-419A-820C-5C9809126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41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1A14-E674-5DE7-497B-D67F1FDD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97136-7FAB-94FD-3943-9439DA10E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44B32-B2F2-6326-04CC-AA17E2247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42016-B530-B5EA-8D1C-57BE93180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D0A196-2173-82EB-516C-B6DB63846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1897BC-3E4B-52F0-A887-AC6E4ECAF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C46-A120-43B2-9D70-825A242480E5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F09ABC-3F83-685A-CD58-6B04B6E3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60DC4D-BFB0-8AB3-39A2-FFC6F7E2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C6E-FAE7-419A-820C-5C9809126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23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6E2F7-E1A0-E5D9-D9D7-7054B888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5C84CE-AB39-F8BA-FC3D-5530E7D4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C46-A120-43B2-9D70-825A242480E5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39E88-80DF-AEE7-D6F4-D9FD11A3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ED457-4997-22C8-49A5-76838DC7A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C6E-FAE7-419A-820C-5C9809126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6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787291-7227-1549-1E58-C2E0784EF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C46-A120-43B2-9D70-825A242480E5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060B4-A952-1787-45BC-FFCA5A84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3C730-9140-87F7-79BF-1D5C0FE0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C6E-FAE7-419A-820C-5C9809126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74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EDEC7-2083-2BC8-832B-B661092B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894C3-FCFC-EF13-665D-5EC95CFB5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B829D-7D32-A460-A729-B198A4280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D00D8-38BE-C9EF-C85C-BAA95716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C46-A120-43B2-9D70-825A242480E5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1FB6B-01AD-B25E-96C9-059A57A56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A2AE0-AD75-BCB1-7A98-E010A52A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C6E-FAE7-419A-820C-5C9809126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64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1709-2104-ACCD-51F8-14FC8502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D18A9F-2A66-CA6B-4F17-BB278A080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162B8-5D8B-2B81-B583-59E826FE9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0E417-1D65-C673-A5A5-D71380772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C46-A120-43B2-9D70-825A242480E5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84131-F591-8D70-9AB5-72BC4648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1DD06-E461-D819-6C98-3AE913E4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C6E-FAE7-419A-820C-5C9809126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1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E0A415-C5A5-244F-D268-A0451E3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500CD-90FC-8E26-731D-8CC7D7086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6DE7E-ED34-827A-4819-2B2174F20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FC46-A120-43B2-9D70-825A242480E5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3B671-D214-83B3-8124-8164FF577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3F366-B699-80AE-912E-9C8B116E8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E7C6E-FAE7-419A-820C-5C9809126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85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26.png"/><Relationship Id="rId18" Type="http://schemas.openxmlformats.org/officeDocument/2006/relationships/image" Target="../media/image59.svg"/><Relationship Id="rId3" Type="http://schemas.openxmlformats.org/officeDocument/2006/relationships/image" Target="../media/image42.png"/><Relationship Id="rId7" Type="http://schemas.openxmlformats.org/officeDocument/2006/relationships/image" Target="../media/image52.png"/><Relationship Id="rId12" Type="http://schemas.openxmlformats.org/officeDocument/2006/relationships/image" Target="../media/image17.svg"/><Relationship Id="rId17" Type="http://schemas.openxmlformats.org/officeDocument/2006/relationships/image" Target="../media/image58.png"/><Relationship Id="rId2" Type="http://schemas.openxmlformats.org/officeDocument/2006/relationships/image" Target="../media/image1.jpeg"/><Relationship Id="rId16" Type="http://schemas.openxmlformats.org/officeDocument/2006/relationships/image" Target="../media/image57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16.png"/><Relationship Id="rId5" Type="http://schemas.openxmlformats.org/officeDocument/2006/relationships/image" Target="../media/image50.png"/><Relationship Id="rId15" Type="http://schemas.openxmlformats.org/officeDocument/2006/relationships/image" Target="../media/image56.png"/><Relationship Id="rId10" Type="http://schemas.openxmlformats.org/officeDocument/2006/relationships/image" Target="../media/image55.svg"/><Relationship Id="rId19" Type="http://schemas.openxmlformats.org/officeDocument/2006/relationships/image" Target="../media/image32.png"/><Relationship Id="rId4" Type="http://schemas.openxmlformats.org/officeDocument/2006/relationships/image" Target="../media/image43.svg"/><Relationship Id="rId9" Type="http://schemas.openxmlformats.org/officeDocument/2006/relationships/image" Target="../media/image54.png"/><Relationship Id="rId1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26.png"/><Relationship Id="rId18" Type="http://schemas.openxmlformats.org/officeDocument/2006/relationships/image" Target="../media/image59.svg"/><Relationship Id="rId3" Type="http://schemas.openxmlformats.org/officeDocument/2006/relationships/image" Target="../media/image42.png"/><Relationship Id="rId7" Type="http://schemas.openxmlformats.org/officeDocument/2006/relationships/image" Target="../media/image52.png"/><Relationship Id="rId12" Type="http://schemas.openxmlformats.org/officeDocument/2006/relationships/image" Target="../media/image17.svg"/><Relationship Id="rId17" Type="http://schemas.openxmlformats.org/officeDocument/2006/relationships/image" Target="../media/image58.png"/><Relationship Id="rId2" Type="http://schemas.openxmlformats.org/officeDocument/2006/relationships/image" Target="../media/image1.jpeg"/><Relationship Id="rId16" Type="http://schemas.openxmlformats.org/officeDocument/2006/relationships/image" Target="../media/image57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16.png"/><Relationship Id="rId5" Type="http://schemas.openxmlformats.org/officeDocument/2006/relationships/image" Target="../media/image50.png"/><Relationship Id="rId15" Type="http://schemas.openxmlformats.org/officeDocument/2006/relationships/image" Target="../media/image56.png"/><Relationship Id="rId10" Type="http://schemas.openxmlformats.org/officeDocument/2006/relationships/image" Target="../media/image55.svg"/><Relationship Id="rId19" Type="http://schemas.openxmlformats.org/officeDocument/2006/relationships/image" Target="../media/image32.png"/><Relationship Id="rId4" Type="http://schemas.openxmlformats.org/officeDocument/2006/relationships/image" Target="../media/image43.svg"/><Relationship Id="rId9" Type="http://schemas.openxmlformats.org/officeDocument/2006/relationships/image" Target="../media/image54.png"/><Relationship Id="rId1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26.png"/><Relationship Id="rId18" Type="http://schemas.openxmlformats.org/officeDocument/2006/relationships/image" Target="../media/image59.svg"/><Relationship Id="rId3" Type="http://schemas.openxmlformats.org/officeDocument/2006/relationships/image" Target="../media/image42.png"/><Relationship Id="rId7" Type="http://schemas.openxmlformats.org/officeDocument/2006/relationships/image" Target="../media/image52.png"/><Relationship Id="rId12" Type="http://schemas.openxmlformats.org/officeDocument/2006/relationships/image" Target="../media/image17.svg"/><Relationship Id="rId17" Type="http://schemas.openxmlformats.org/officeDocument/2006/relationships/image" Target="../media/image58.png"/><Relationship Id="rId2" Type="http://schemas.openxmlformats.org/officeDocument/2006/relationships/image" Target="../media/image1.jpeg"/><Relationship Id="rId16" Type="http://schemas.openxmlformats.org/officeDocument/2006/relationships/image" Target="../media/image57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16.png"/><Relationship Id="rId5" Type="http://schemas.openxmlformats.org/officeDocument/2006/relationships/image" Target="../media/image50.png"/><Relationship Id="rId15" Type="http://schemas.openxmlformats.org/officeDocument/2006/relationships/image" Target="../media/image56.png"/><Relationship Id="rId10" Type="http://schemas.openxmlformats.org/officeDocument/2006/relationships/image" Target="../media/image55.svg"/><Relationship Id="rId19" Type="http://schemas.openxmlformats.org/officeDocument/2006/relationships/image" Target="../media/image32.png"/><Relationship Id="rId4" Type="http://schemas.openxmlformats.org/officeDocument/2006/relationships/image" Target="../media/image43.svg"/><Relationship Id="rId9" Type="http://schemas.openxmlformats.org/officeDocument/2006/relationships/image" Target="../media/image54.png"/><Relationship Id="rId1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3" Type="http://schemas.openxmlformats.org/officeDocument/2006/relationships/image" Target="../media/image30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17" Type="http://schemas.openxmlformats.org/officeDocument/2006/relationships/image" Target="../media/image38.png"/><Relationship Id="rId2" Type="http://schemas.openxmlformats.org/officeDocument/2006/relationships/image" Target="../media/image1.jpe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36.png"/><Relationship Id="rId10" Type="http://schemas.openxmlformats.org/officeDocument/2006/relationships/image" Target="../media/image33.svg"/><Relationship Id="rId4" Type="http://schemas.openxmlformats.org/officeDocument/2006/relationships/image" Target="../media/image31.svg"/><Relationship Id="rId9" Type="http://schemas.openxmlformats.org/officeDocument/2006/relationships/image" Target="../media/image32.png"/><Relationship Id="rId14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3" Type="http://schemas.openxmlformats.org/officeDocument/2006/relationships/image" Target="../media/image30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17" Type="http://schemas.openxmlformats.org/officeDocument/2006/relationships/image" Target="../media/image38.png"/><Relationship Id="rId2" Type="http://schemas.openxmlformats.org/officeDocument/2006/relationships/image" Target="../media/image1.jpe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36.png"/><Relationship Id="rId10" Type="http://schemas.openxmlformats.org/officeDocument/2006/relationships/image" Target="../media/image33.svg"/><Relationship Id="rId4" Type="http://schemas.openxmlformats.org/officeDocument/2006/relationships/image" Target="../media/image31.svg"/><Relationship Id="rId9" Type="http://schemas.openxmlformats.org/officeDocument/2006/relationships/image" Target="../media/image32.png"/><Relationship Id="rId14" Type="http://schemas.openxmlformats.org/officeDocument/2006/relationships/image" Target="../media/image3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28.png"/><Relationship Id="rId18" Type="http://schemas.openxmlformats.org/officeDocument/2006/relationships/image" Target="../media/image45.svg"/><Relationship Id="rId3" Type="http://schemas.openxmlformats.org/officeDocument/2006/relationships/image" Target="../media/image40.png"/><Relationship Id="rId21" Type="http://schemas.openxmlformats.org/officeDocument/2006/relationships/image" Target="../media/image48.png"/><Relationship Id="rId7" Type="http://schemas.openxmlformats.org/officeDocument/2006/relationships/image" Target="../media/image42.png"/><Relationship Id="rId12" Type="http://schemas.openxmlformats.org/officeDocument/2006/relationships/image" Target="../media/image11.svg"/><Relationship Id="rId17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7.svg"/><Relationship Id="rId20" Type="http://schemas.openxmlformats.org/officeDocument/2006/relationships/image" Target="../media/image4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10" Type="http://schemas.openxmlformats.org/officeDocument/2006/relationships/image" Target="../media/image9.svg"/><Relationship Id="rId19" Type="http://schemas.openxmlformats.org/officeDocument/2006/relationships/image" Target="../media/image46.png"/><Relationship Id="rId4" Type="http://schemas.openxmlformats.org/officeDocument/2006/relationships/image" Target="../media/image41.svg"/><Relationship Id="rId9" Type="http://schemas.openxmlformats.org/officeDocument/2006/relationships/image" Target="../media/image8.png"/><Relationship Id="rId14" Type="http://schemas.openxmlformats.org/officeDocument/2006/relationships/image" Target="../media/image29.svg"/><Relationship Id="rId22" Type="http://schemas.openxmlformats.org/officeDocument/2006/relationships/image" Target="../media/image4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28.png"/><Relationship Id="rId18" Type="http://schemas.openxmlformats.org/officeDocument/2006/relationships/image" Target="../media/image45.svg"/><Relationship Id="rId3" Type="http://schemas.openxmlformats.org/officeDocument/2006/relationships/image" Target="../media/image40.png"/><Relationship Id="rId21" Type="http://schemas.openxmlformats.org/officeDocument/2006/relationships/image" Target="../media/image48.png"/><Relationship Id="rId7" Type="http://schemas.openxmlformats.org/officeDocument/2006/relationships/image" Target="../media/image42.png"/><Relationship Id="rId12" Type="http://schemas.openxmlformats.org/officeDocument/2006/relationships/image" Target="../media/image11.svg"/><Relationship Id="rId17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7.svg"/><Relationship Id="rId20" Type="http://schemas.openxmlformats.org/officeDocument/2006/relationships/image" Target="../media/image4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10" Type="http://schemas.openxmlformats.org/officeDocument/2006/relationships/image" Target="../media/image9.svg"/><Relationship Id="rId19" Type="http://schemas.openxmlformats.org/officeDocument/2006/relationships/image" Target="../media/image46.png"/><Relationship Id="rId4" Type="http://schemas.openxmlformats.org/officeDocument/2006/relationships/image" Target="../media/image41.svg"/><Relationship Id="rId9" Type="http://schemas.openxmlformats.org/officeDocument/2006/relationships/image" Target="../media/image8.png"/><Relationship Id="rId14" Type="http://schemas.openxmlformats.org/officeDocument/2006/relationships/image" Target="../media/image29.svg"/><Relationship Id="rId22" Type="http://schemas.openxmlformats.org/officeDocument/2006/relationships/image" Target="../media/image4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28.png"/><Relationship Id="rId18" Type="http://schemas.openxmlformats.org/officeDocument/2006/relationships/image" Target="../media/image45.svg"/><Relationship Id="rId3" Type="http://schemas.openxmlformats.org/officeDocument/2006/relationships/image" Target="../media/image40.png"/><Relationship Id="rId21" Type="http://schemas.openxmlformats.org/officeDocument/2006/relationships/image" Target="../media/image48.png"/><Relationship Id="rId7" Type="http://schemas.openxmlformats.org/officeDocument/2006/relationships/image" Target="../media/image42.png"/><Relationship Id="rId12" Type="http://schemas.openxmlformats.org/officeDocument/2006/relationships/image" Target="../media/image11.svg"/><Relationship Id="rId17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7.svg"/><Relationship Id="rId20" Type="http://schemas.openxmlformats.org/officeDocument/2006/relationships/image" Target="../media/image4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10" Type="http://schemas.openxmlformats.org/officeDocument/2006/relationships/image" Target="../media/image9.svg"/><Relationship Id="rId19" Type="http://schemas.openxmlformats.org/officeDocument/2006/relationships/image" Target="../media/image46.png"/><Relationship Id="rId4" Type="http://schemas.openxmlformats.org/officeDocument/2006/relationships/image" Target="../media/image41.svg"/><Relationship Id="rId9" Type="http://schemas.openxmlformats.org/officeDocument/2006/relationships/image" Target="../media/image8.png"/><Relationship Id="rId14" Type="http://schemas.openxmlformats.org/officeDocument/2006/relationships/image" Target="../media/image29.svg"/><Relationship Id="rId22" Type="http://schemas.openxmlformats.org/officeDocument/2006/relationships/image" Target="../media/image4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28.png"/><Relationship Id="rId18" Type="http://schemas.openxmlformats.org/officeDocument/2006/relationships/image" Target="../media/image45.svg"/><Relationship Id="rId3" Type="http://schemas.openxmlformats.org/officeDocument/2006/relationships/image" Target="../media/image40.png"/><Relationship Id="rId21" Type="http://schemas.openxmlformats.org/officeDocument/2006/relationships/image" Target="../media/image48.png"/><Relationship Id="rId7" Type="http://schemas.openxmlformats.org/officeDocument/2006/relationships/image" Target="../media/image42.png"/><Relationship Id="rId12" Type="http://schemas.openxmlformats.org/officeDocument/2006/relationships/image" Target="../media/image11.svg"/><Relationship Id="rId17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7.svg"/><Relationship Id="rId20" Type="http://schemas.openxmlformats.org/officeDocument/2006/relationships/image" Target="../media/image4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10" Type="http://schemas.openxmlformats.org/officeDocument/2006/relationships/image" Target="../media/image9.svg"/><Relationship Id="rId19" Type="http://schemas.openxmlformats.org/officeDocument/2006/relationships/image" Target="../media/image46.png"/><Relationship Id="rId4" Type="http://schemas.openxmlformats.org/officeDocument/2006/relationships/image" Target="../media/image41.svg"/><Relationship Id="rId9" Type="http://schemas.openxmlformats.org/officeDocument/2006/relationships/image" Target="../media/image8.png"/><Relationship Id="rId14" Type="http://schemas.openxmlformats.org/officeDocument/2006/relationships/image" Target="../media/image29.svg"/><Relationship Id="rId22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2555751" y="1748203"/>
            <a:ext cx="6722981" cy="3752645"/>
          </a:xfrm>
          <a:custGeom>
            <a:avLst/>
            <a:gdLst/>
            <a:ahLst/>
            <a:cxnLst/>
            <a:rect l="l" t="t" r="r" b="b"/>
            <a:pathLst>
              <a:path w="10084471" h="5628968">
                <a:moveTo>
                  <a:pt x="0" y="0"/>
                </a:moveTo>
                <a:lnTo>
                  <a:pt x="10084470" y="0"/>
                </a:lnTo>
                <a:lnTo>
                  <a:pt x="10084470" y="5628968"/>
                </a:lnTo>
                <a:lnTo>
                  <a:pt x="0" y="56289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 rot="5771963">
            <a:off x="8763739" y="1854555"/>
            <a:ext cx="983877" cy="896222"/>
          </a:xfrm>
          <a:custGeom>
            <a:avLst/>
            <a:gdLst/>
            <a:ahLst/>
            <a:cxnLst/>
            <a:rect l="l" t="t" r="r" b="b"/>
            <a:pathLst>
              <a:path w="1475815" h="1344333">
                <a:moveTo>
                  <a:pt x="0" y="0"/>
                </a:moveTo>
                <a:lnTo>
                  <a:pt x="1475815" y="0"/>
                </a:lnTo>
                <a:lnTo>
                  <a:pt x="1475815" y="1344333"/>
                </a:lnTo>
                <a:lnTo>
                  <a:pt x="0" y="1344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 rot="-4851227">
            <a:off x="2584423" y="4063149"/>
            <a:ext cx="983877" cy="896222"/>
          </a:xfrm>
          <a:custGeom>
            <a:avLst/>
            <a:gdLst/>
            <a:ahLst/>
            <a:cxnLst/>
            <a:rect l="l" t="t" r="r" b="b"/>
            <a:pathLst>
              <a:path w="1475815" h="1344333">
                <a:moveTo>
                  <a:pt x="0" y="0"/>
                </a:moveTo>
                <a:lnTo>
                  <a:pt x="1475815" y="0"/>
                </a:lnTo>
                <a:lnTo>
                  <a:pt x="1475815" y="1344333"/>
                </a:lnTo>
                <a:lnTo>
                  <a:pt x="0" y="1344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>
            <a:off x="-702253" y="518398"/>
            <a:ext cx="1722002" cy="1933521"/>
          </a:xfrm>
          <a:custGeom>
            <a:avLst/>
            <a:gdLst/>
            <a:ahLst/>
            <a:cxnLst/>
            <a:rect l="l" t="t" r="r" b="b"/>
            <a:pathLst>
              <a:path w="2583003" h="2900282">
                <a:moveTo>
                  <a:pt x="0" y="0"/>
                </a:moveTo>
                <a:lnTo>
                  <a:pt x="2583003" y="0"/>
                </a:lnTo>
                <a:lnTo>
                  <a:pt x="2583003" y="2900282"/>
                </a:lnTo>
                <a:lnTo>
                  <a:pt x="0" y="29002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/>
          <p:cNvSpPr/>
          <p:nvPr/>
        </p:nvSpPr>
        <p:spPr>
          <a:xfrm>
            <a:off x="11406052" y="4329864"/>
            <a:ext cx="1571897" cy="2027281"/>
          </a:xfrm>
          <a:custGeom>
            <a:avLst/>
            <a:gdLst/>
            <a:ahLst/>
            <a:cxnLst/>
            <a:rect l="l" t="t" r="r" b="b"/>
            <a:pathLst>
              <a:path w="2357845" h="3040921">
                <a:moveTo>
                  <a:pt x="0" y="0"/>
                </a:moveTo>
                <a:lnTo>
                  <a:pt x="2357846" y="0"/>
                </a:lnTo>
                <a:lnTo>
                  <a:pt x="2357846" y="3040921"/>
                </a:lnTo>
                <a:lnTo>
                  <a:pt x="0" y="30409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Freeform 9"/>
          <p:cNvSpPr/>
          <p:nvPr/>
        </p:nvSpPr>
        <p:spPr>
          <a:xfrm rot="-605109">
            <a:off x="4131700" y="1328203"/>
            <a:ext cx="974020" cy="874021"/>
          </a:xfrm>
          <a:custGeom>
            <a:avLst/>
            <a:gdLst/>
            <a:ahLst/>
            <a:cxnLst/>
            <a:rect l="l" t="t" r="r" b="b"/>
            <a:pathLst>
              <a:path w="1461030" h="1311031">
                <a:moveTo>
                  <a:pt x="0" y="0"/>
                </a:moveTo>
                <a:lnTo>
                  <a:pt x="1461030" y="0"/>
                </a:lnTo>
                <a:lnTo>
                  <a:pt x="1461030" y="1311031"/>
                </a:lnTo>
                <a:lnTo>
                  <a:pt x="0" y="13110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0" name="Freeform 10"/>
          <p:cNvSpPr/>
          <p:nvPr/>
        </p:nvSpPr>
        <p:spPr>
          <a:xfrm>
            <a:off x="1606517" y="6039835"/>
            <a:ext cx="1612373" cy="1078883"/>
          </a:xfrm>
          <a:custGeom>
            <a:avLst/>
            <a:gdLst/>
            <a:ahLst/>
            <a:cxnLst/>
            <a:rect l="l" t="t" r="r" b="b"/>
            <a:pathLst>
              <a:path w="2418559" h="1618325">
                <a:moveTo>
                  <a:pt x="0" y="0"/>
                </a:moveTo>
                <a:lnTo>
                  <a:pt x="2418560" y="0"/>
                </a:lnTo>
                <a:lnTo>
                  <a:pt x="2418560" y="1618325"/>
                </a:lnTo>
                <a:lnTo>
                  <a:pt x="0" y="16183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1" name="Freeform 11"/>
          <p:cNvSpPr/>
          <p:nvPr/>
        </p:nvSpPr>
        <p:spPr>
          <a:xfrm rot="636545">
            <a:off x="11658466" y="2163886"/>
            <a:ext cx="817425" cy="1730000"/>
          </a:xfrm>
          <a:custGeom>
            <a:avLst/>
            <a:gdLst/>
            <a:ahLst/>
            <a:cxnLst/>
            <a:rect l="l" t="t" r="r" b="b"/>
            <a:pathLst>
              <a:path w="1226137" h="2595000">
                <a:moveTo>
                  <a:pt x="0" y="0"/>
                </a:moveTo>
                <a:lnTo>
                  <a:pt x="1226138" y="0"/>
                </a:lnTo>
                <a:lnTo>
                  <a:pt x="1226138" y="2595000"/>
                </a:lnTo>
                <a:lnTo>
                  <a:pt x="0" y="2595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2" name="Freeform 12"/>
          <p:cNvSpPr/>
          <p:nvPr/>
        </p:nvSpPr>
        <p:spPr>
          <a:xfrm>
            <a:off x="-994676" y="5154629"/>
            <a:ext cx="1989351" cy="2035142"/>
          </a:xfrm>
          <a:custGeom>
            <a:avLst/>
            <a:gdLst/>
            <a:ahLst/>
            <a:cxnLst/>
            <a:rect l="l" t="t" r="r" b="b"/>
            <a:pathLst>
              <a:path w="2984027" h="3052713">
                <a:moveTo>
                  <a:pt x="0" y="0"/>
                </a:moveTo>
                <a:lnTo>
                  <a:pt x="2984028" y="0"/>
                </a:lnTo>
                <a:lnTo>
                  <a:pt x="2984028" y="3052714"/>
                </a:lnTo>
                <a:lnTo>
                  <a:pt x="0" y="305271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3" name="Freeform 13"/>
          <p:cNvSpPr/>
          <p:nvPr/>
        </p:nvSpPr>
        <p:spPr>
          <a:xfrm>
            <a:off x="8294257" y="6039834"/>
            <a:ext cx="3035144" cy="634621"/>
          </a:xfrm>
          <a:custGeom>
            <a:avLst/>
            <a:gdLst/>
            <a:ahLst/>
            <a:cxnLst/>
            <a:rect l="l" t="t" r="r" b="b"/>
            <a:pathLst>
              <a:path w="4552716" h="951932">
                <a:moveTo>
                  <a:pt x="0" y="0"/>
                </a:moveTo>
                <a:lnTo>
                  <a:pt x="4552717" y="0"/>
                </a:lnTo>
                <a:lnTo>
                  <a:pt x="4552717" y="951932"/>
                </a:lnTo>
                <a:lnTo>
                  <a:pt x="0" y="95193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4" name="Freeform 14"/>
          <p:cNvSpPr/>
          <p:nvPr/>
        </p:nvSpPr>
        <p:spPr>
          <a:xfrm rot="-10800000">
            <a:off x="1071095" y="-1178494"/>
            <a:ext cx="2005267" cy="1759622"/>
          </a:xfrm>
          <a:custGeom>
            <a:avLst/>
            <a:gdLst/>
            <a:ahLst/>
            <a:cxnLst/>
            <a:rect l="l" t="t" r="r" b="b"/>
            <a:pathLst>
              <a:path w="3007901" h="2639433">
                <a:moveTo>
                  <a:pt x="0" y="0"/>
                </a:moveTo>
                <a:lnTo>
                  <a:pt x="3007900" y="0"/>
                </a:lnTo>
                <a:lnTo>
                  <a:pt x="3007900" y="2639433"/>
                </a:lnTo>
                <a:lnTo>
                  <a:pt x="0" y="263943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5" name="Freeform 15"/>
          <p:cNvSpPr/>
          <p:nvPr/>
        </p:nvSpPr>
        <p:spPr>
          <a:xfrm>
            <a:off x="10638807" y="-857549"/>
            <a:ext cx="1989351" cy="2035142"/>
          </a:xfrm>
          <a:custGeom>
            <a:avLst/>
            <a:gdLst/>
            <a:ahLst/>
            <a:cxnLst/>
            <a:rect l="l" t="t" r="r" b="b"/>
            <a:pathLst>
              <a:path w="2984027" h="3052713">
                <a:moveTo>
                  <a:pt x="0" y="0"/>
                </a:moveTo>
                <a:lnTo>
                  <a:pt x="2984027" y="0"/>
                </a:lnTo>
                <a:lnTo>
                  <a:pt x="2984027" y="3052713"/>
                </a:lnTo>
                <a:lnTo>
                  <a:pt x="0" y="30527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6" name="Freeform 16"/>
          <p:cNvSpPr/>
          <p:nvPr/>
        </p:nvSpPr>
        <p:spPr>
          <a:xfrm>
            <a:off x="-741366" y="2612491"/>
            <a:ext cx="1246067" cy="1898768"/>
          </a:xfrm>
          <a:custGeom>
            <a:avLst/>
            <a:gdLst/>
            <a:ahLst/>
            <a:cxnLst/>
            <a:rect l="l" t="t" r="r" b="b"/>
            <a:pathLst>
              <a:path w="1869100" h="2848152">
                <a:moveTo>
                  <a:pt x="0" y="0"/>
                </a:moveTo>
                <a:lnTo>
                  <a:pt x="1869100" y="0"/>
                </a:lnTo>
                <a:lnTo>
                  <a:pt x="1869100" y="2848152"/>
                </a:lnTo>
                <a:lnTo>
                  <a:pt x="0" y="284815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7" name="Freeform 17"/>
          <p:cNvSpPr/>
          <p:nvPr/>
        </p:nvSpPr>
        <p:spPr>
          <a:xfrm>
            <a:off x="7702189" y="-1430518"/>
            <a:ext cx="2441951" cy="2246595"/>
          </a:xfrm>
          <a:custGeom>
            <a:avLst/>
            <a:gdLst/>
            <a:ahLst/>
            <a:cxnLst/>
            <a:rect l="l" t="t" r="r" b="b"/>
            <a:pathLst>
              <a:path w="3662926" h="3369892">
                <a:moveTo>
                  <a:pt x="0" y="0"/>
                </a:moveTo>
                <a:lnTo>
                  <a:pt x="3662926" y="0"/>
                </a:lnTo>
                <a:lnTo>
                  <a:pt x="3662926" y="3369893"/>
                </a:lnTo>
                <a:lnTo>
                  <a:pt x="0" y="336989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8" name="TextBox 18"/>
          <p:cNvSpPr txBox="1"/>
          <p:nvPr/>
        </p:nvSpPr>
        <p:spPr>
          <a:xfrm>
            <a:off x="3607956" y="2439672"/>
            <a:ext cx="4976090" cy="191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4800" dirty="0">
                <a:solidFill>
                  <a:srgbClr val="303030"/>
                </a:solidFill>
                <a:latin typeface="Bobby Jones Soft"/>
              </a:rPr>
              <a:t>Stages of support- SEND 2024/25</a:t>
            </a:r>
          </a:p>
        </p:txBody>
      </p:sp>
      <p:sp>
        <p:nvSpPr>
          <p:cNvPr id="19" name="Freeform 19"/>
          <p:cNvSpPr/>
          <p:nvPr/>
        </p:nvSpPr>
        <p:spPr>
          <a:xfrm>
            <a:off x="3995805" y="209947"/>
            <a:ext cx="2357831" cy="475853"/>
          </a:xfrm>
          <a:custGeom>
            <a:avLst/>
            <a:gdLst/>
            <a:ahLst/>
            <a:cxnLst/>
            <a:rect l="l" t="t" r="r" b="b"/>
            <a:pathLst>
              <a:path w="3536747" h="713780">
                <a:moveTo>
                  <a:pt x="0" y="0"/>
                </a:moveTo>
                <a:lnTo>
                  <a:pt x="3536747" y="0"/>
                </a:lnTo>
                <a:lnTo>
                  <a:pt x="3536747" y="713780"/>
                </a:lnTo>
                <a:lnTo>
                  <a:pt x="0" y="71378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0" name="Freeform 20"/>
          <p:cNvSpPr/>
          <p:nvPr/>
        </p:nvSpPr>
        <p:spPr>
          <a:xfrm>
            <a:off x="9070379" y="4005936"/>
            <a:ext cx="683912" cy="1010648"/>
          </a:xfrm>
          <a:custGeom>
            <a:avLst/>
            <a:gdLst/>
            <a:ahLst/>
            <a:cxnLst/>
            <a:rect l="l" t="t" r="r" b="b"/>
            <a:pathLst>
              <a:path w="1025868" h="1515972">
                <a:moveTo>
                  <a:pt x="0" y="0"/>
                </a:moveTo>
                <a:lnTo>
                  <a:pt x="1025868" y="0"/>
                </a:lnTo>
                <a:lnTo>
                  <a:pt x="1025868" y="1515971"/>
                </a:lnTo>
                <a:lnTo>
                  <a:pt x="0" y="151597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850737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2555751" y="1748203"/>
            <a:ext cx="6722981" cy="3752645"/>
          </a:xfrm>
          <a:custGeom>
            <a:avLst/>
            <a:gdLst/>
            <a:ahLst/>
            <a:cxnLst/>
            <a:rect l="l" t="t" r="r" b="b"/>
            <a:pathLst>
              <a:path w="10084471" h="5628968">
                <a:moveTo>
                  <a:pt x="0" y="0"/>
                </a:moveTo>
                <a:lnTo>
                  <a:pt x="10084470" y="0"/>
                </a:lnTo>
                <a:lnTo>
                  <a:pt x="10084470" y="5628968"/>
                </a:lnTo>
                <a:lnTo>
                  <a:pt x="0" y="56289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 rot="5771963">
            <a:off x="8763739" y="1854555"/>
            <a:ext cx="983877" cy="896222"/>
          </a:xfrm>
          <a:custGeom>
            <a:avLst/>
            <a:gdLst/>
            <a:ahLst/>
            <a:cxnLst/>
            <a:rect l="l" t="t" r="r" b="b"/>
            <a:pathLst>
              <a:path w="1475815" h="1344333">
                <a:moveTo>
                  <a:pt x="0" y="0"/>
                </a:moveTo>
                <a:lnTo>
                  <a:pt x="1475815" y="0"/>
                </a:lnTo>
                <a:lnTo>
                  <a:pt x="1475815" y="1344333"/>
                </a:lnTo>
                <a:lnTo>
                  <a:pt x="0" y="1344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 rot="-4851227">
            <a:off x="2584423" y="4063149"/>
            <a:ext cx="983877" cy="896222"/>
          </a:xfrm>
          <a:custGeom>
            <a:avLst/>
            <a:gdLst/>
            <a:ahLst/>
            <a:cxnLst/>
            <a:rect l="l" t="t" r="r" b="b"/>
            <a:pathLst>
              <a:path w="1475815" h="1344333">
                <a:moveTo>
                  <a:pt x="0" y="0"/>
                </a:moveTo>
                <a:lnTo>
                  <a:pt x="1475815" y="0"/>
                </a:lnTo>
                <a:lnTo>
                  <a:pt x="1475815" y="1344333"/>
                </a:lnTo>
                <a:lnTo>
                  <a:pt x="0" y="1344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>
            <a:off x="-702253" y="518398"/>
            <a:ext cx="1722002" cy="1933521"/>
          </a:xfrm>
          <a:custGeom>
            <a:avLst/>
            <a:gdLst/>
            <a:ahLst/>
            <a:cxnLst/>
            <a:rect l="l" t="t" r="r" b="b"/>
            <a:pathLst>
              <a:path w="2583003" h="2900282">
                <a:moveTo>
                  <a:pt x="0" y="0"/>
                </a:moveTo>
                <a:lnTo>
                  <a:pt x="2583003" y="0"/>
                </a:lnTo>
                <a:lnTo>
                  <a:pt x="2583003" y="2900282"/>
                </a:lnTo>
                <a:lnTo>
                  <a:pt x="0" y="29002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/>
          <p:cNvSpPr/>
          <p:nvPr/>
        </p:nvSpPr>
        <p:spPr>
          <a:xfrm>
            <a:off x="11406052" y="4329864"/>
            <a:ext cx="1571897" cy="2027281"/>
          </a:xfrm>
          <a:custGeom>
            <a:avLst/>
            <a:gdLst/>
            <a:ahLst/>
            <a:cxnLst/>
            <a:rect l="l" t="t" r="r" b="b"/>
            <a:pathLst>
              <a:path w="2357845" h="3040921">
                <a:moveTo>
                  <a:pt x="0" y="0"/>
                </a:moveTo>
                <a:lnTo>
                  <a:pt x="2357846" y="0"/>
                </a:lnTo>
                <a:lnTo>
                  <a:pt x="2357846" y="3040921"/>
                </a:lnTo>
                <a:lnTo>
                  <a:pt x="0" y="30409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Freeform 9"/>
          <p:cNvSpPr/>
          <p:nvPr/>
        </p:nvSpPr>
        <p:spPr>
          <a:xfrm rot="-605109">
            <a:off x="4131700" y="1328203"/>
            <a:ext cx="974020" cy="874021"/>
          </a:xfrm>
          <a:custGeom>
            <a:avLst/>
            <a:gdLst/>
            <a:ahLst/>
            <a:cxnLst/>
            <a:rect l="l" t="t" r="r" b="b"/>
            <a:pathLst>
              <a:path w="1461030" h="1311031">
                <a:moveTo>
                  <a:pt x="0" y="0"/>
                </a:moveTo>
                <a:lnTo>
                  <a:pt x="1461030" y="0"/>
                </a:lnTo>
                <a:lnTo>
                  <a:pt x="1461030" y="1311031"/>
                </a:lnTo>
                <a:lnTo>
                  <a:pt x="0" y="13110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0" name="Freeform 10"/>
          <p:cNvSpPr/>
          <p:nvPr/>
        </p:nvSpPr>
        <p:spPr>
          <a:xfrm>
            <a:off x="1606517" y="6039835"/>
            <a:ext cx="1612373" cy="1078883"/>
          </a:xfrm>
          <a:custGeom>
            <a:avLst/>
            <a:gdLst/>
            <a:ahLst/>
            <a:cxnLst/>
            <a:rect l="l" t="t" r="r" b="b"/>
            <a:pathLst>
              <a:path w="2418559" h="1618325">
                <a:moveTo>
                  <a:pt x="0" y="0"/>
                </a:moveTo>
                <a:lnTo>
                  <a:pt x="2418560" y="0"/>
                </a:lnTo>
                <a:lnTo>
                  <a:pt x="2418560" y="1618325"/>
                </a:lnTo>
                <a:lnTo>
                  <a:pt x="0" y="16183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1" name="Freeform 11"/>
          <p:cNvSpPr/>
          <p:nvPr/>
        </p:nvSpPr>
        <p:spPr>
          <a:xfrm rot="636545">
            <a:off x="11658466" y="2163886"/>
            <a:ext cx="817425" cy="1730000"/>
          </a:xfrm>
          <a:custGeom>
            <a:avLst/>
            <a:gdLst/>
            <a:ahLst/>
            <a:cxnLst/>
            <a:rect l="l" t="t" r="r" b="b"/>
            <a:pathLst>
              <a:path w="1226137" h="2595000">
                <a:moveTo>
                  <a:pt x="0" y="0"/>
                </a:moveTo>
                <a:lnTo>
                  <a:pt x="1226138" y="0"/>
                </a:lnTo>
                <a:lnTo>
                  <a:pt x="1226138" y="2595000"/>
                </a:lnTo>
                <a:lnTo>
                  <a:pt x="0" y="2595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2" name="Freeform 12"/>
          <p:cNvSpPr/>
          <p:nvPr/>
        </p:nvSpPr>
        <p:spPr>
          <a:xfrm>
            <a:off x="-994676" y="5154629"/>
            <a:ext cx="1989351" cy="2035142"/>
          </a:xfrm>
          <a:custGeom>
            <a:avLst/>
            <a:gdLst/>
            <a:ahLst/>
            <a:cxnLst/>
            <a:rect l="l" t="t" r="r" b="b"/>
            <a:pathLst>
              <a:path w="2984027" h="3052713">
                <a:moveTo>
                  <a:pt x="0" y="0"/>
                </a:moveTo>
                <a:lnTo>
                  <a:pt x="2984028" y="0"/>
                </a:lnTo>
                <a:lnTo>
                  <a:pt x="2984028" y="3052714"/>
                </a:lnTo>
                <a:lnTo>
                  <a:pt x="0" y="305271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3" name="Freeform 13"/>
          <p:cNvSpPr/>
          <p:nvPr/>
        </p:nvSpPr>
        <p:spPr>
          <a:xfrm>
            <a:off x="8294257" y="6039834"/>
            <a:ext cx="3035144" cy="634621"/>
          </a:xfrm>
          <a:custGeom>
            <a:avLst/>
            <a:gdLst/>
            <a:ahLst/>
            <a:cxnLst/>
            <a:rect l="l" t="t" r="r" b="b"/>
            <a:pathLst>
              <a:path w="4552716" h="951932">
                <a:moveTo>
                  <a:pt x="0" y="0"/>
                </a:moveTo>
                <a:lnTo>
                  <a:pt x="4552717" y="0"/>
                </a:lnTo>
                <a:lnTo>
                  <a:pt x="4552717" y="951932"/>
                </a:lnTo>
                <a:lnTo>
                  <a:pt x="0" y="95193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4" name="Freeform 14"/>
          <p:cNvSpPr/>
          <p:nvPr/>
        </p:nvSpPr>
        <p:spPr>
          <a:xfrm rot="-10800000">
            <a:off x="1071095" y="-1178494"/>
            <a:ext cx="2005267" cy="1759622"/>
          </a:xfrm>
          <a:custGeom>
            <a:avLst/>
            <a:gdLst/>
            <a:ahLst/>
            <a:cxnLst/>
            <a:rect l="l" t="t" r="r" b="b"/>
            <a:pathLst>
              <a:path w="3007901" h="2639433">
                <a:moveTo>
                  <a:pt x="0" y="0"/>
                </a:moveTo>
                <a:lnTo>
                  <a:pt x="3007900" y="0"/>
                </a:lnTo>
                <a:lnTo>
                  <a:pt x="3007900" y="2639433"/>
                </a:lnTo>
                <a:lnTo>
                  <a:pt x="0" y="263943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5" name="Freeform 15"/>
          <p:cNvSpPr/>
          <p:nvPr/>
        </p:nvSpPr>
        <p:spPr>
          <a:xfrm>
            <a:off x="10638807" y="-857549"/>
            <a:ext cx="1989351" cy="2035142"/>
          </a:xfrm>
          <a:custGeom>
            <a:avLst/>
            <a:gdLst/>
            <a:ahLst/>
            <a:cxnLst/>
            <a:rect l="l" t="t" r="r" b="b"/>
            <a:pathLst>
              <a:path w="2984027" h="3052713">
                <a:moveTo>
                  <a:pt x="0" y="0"/>
                </a:moveTo>
                <a:lnTo>
                  <a:pt x="2984027" y="0"/>
                </a:lnTo>
                <a:lnTo>
                  <a:pt x="2984027" y="3052713"/>
                </a:lnTo>
                <a:lnTo>
                  <a:pt x="0" y="30527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6" name="Freeform 16"/>
          <p:cNvSpPr/>
          <p:nvPr/>
        </p:nvSpPr>
        <p:spPr>
          <a:xfrm>
            <a:off x="-741366" y="2612491"/>
            <a:ext cx="1246067" cy="1898768"/>
          </a:xfrm>
          <a:custGeom>
            <a:avLst/>
            <a:gdLst/>
            <a:ahLst/>
            <a:cxnLst/>
            <a:rect l="l" t="t" r="r" b="b"/>
            <a:pathLst>
              <a:path w="1869100" h="2848152">
                <a:moveTo>
                  <a:pt x="0" y="0"/>
                </a:moveTo>
                <a:lnTo>
                  <a:pt x="1869100" y="0"/>
                </a:lnTo>
                <a:lnTo>
                  <a:pt x="1869100" y="2848152"/>
                </a:lnTo>
                <a:lnTo>
                  <a:pt x="0" y="284815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7" name="Freeform 17"/>
          <p:cNvSpPr/>
          <p:nvPr/>
        </p:nvSpPr>
        <p:spPr>
          <a:xfrm>
            <a:off x="7702189" y="-1430518"/>
            <a:ext cx="2441951" cy="2246595"/>
          </a:xfrm>
          <a:custGeom>
            <a:avLst/>
            <a:gdLst/>
            <a:ahLst/>
            <a:cxnLst/>
            <a:rect l="l" t="t" r="r" b="b"/>
            <a:pathLst>
              <a:path w="3662926" h="3369892">
                <a:moveTo>
                  <a:pt x="0" y="0"/>
                </a:moveTo>
                <a:lnTo>
                  <a:pt x="3662926" y="0"/>
                </a:lnTo>
                <a:lnTo>
                  <a:pt x="3662926" y="3369893"/>
                </a:lnTo>
                <a:lnTo>
                  <a:pt x="0" y="336989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8" name="TextBox 18"/>
          <p:cNvSpPr txBox="1"/>
          <p:nvPr/>
        </p:nvSpPr>
        <p:spPr>
          <a:xfrm>
            <a:off x="3607956" y="2439672"/>
            <a:ext cx="4976090" cy="191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4800" dirty="0">
                <a:solidFill>
                  <a:srgbClr val="303030"/>
                </a:solidFill>
                <a:latin typeface="Bobby Jones Soft"/>
              </a:rPr>
              <a:t>SENCO HUB SCOPING</a:t>
            </a:r>
          </a:p>
        </p:txBody>
      </p:sp>
      <p:sp>
        <p:nvSpPr>
          <p:cNvPr id="19" name="Freeform 19"/>
          <p:cNvSpPr/>
          <p:nvPr/>
        </p:nvSpPr>
        <p:spPr>
          <a:xfrm>
            <a:off x="3995805" y="209947"/>
            <a:ext cx="2357831" cy="475853"/>
          </a:xfrm>
          <a:custGeom>
            <a:avLst/>
            <a:gdLst/>
            <a:ahLst/>
            <a:cxnLst/>
            <a:rect l="l" t="t" r="r" b="b"/>
            <a:pathLst>
              <a:path w="3536747" h="713780">
                <a:moveTo>
                  <a:pt x="0" y="0"/>
                </a:moveTo>
                <a:lnTo>
                  <a:pt x="3536747" y="0"/>
                </a:lnTo>
                <a:lnTo>
                  <a:pt x="3536747" y="713780"/>
                </a:lnTo>
                <a:lnTo>
                  <a:pt x="0" y="71378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0" name="Freeform 20"/>
          <p:cNvSpPr/>
          <p:nvPr/>
        </p:nvSpPr>
        <p:spPr>
          <a:xfrm>
            <a:off x="9070379" y="4005936"/>
            <a:ext cx="683912" cy="1010648"/>
          </a:xfrm>
          <a:custGeom>
            <a:avLst/>
            <a:gdLst/>
            <a:ahLst/>
            <a:cxnLst/>
            <a:rect l="l" t="t" r="r" b="b"/>
            <a:pathLst>
              <a:path w="1025868" h="1515972">
                <a:moveTo>
                  <a:pt x="0" y="0"/>
                </a:moveTo>
                <a:lnTo>
                  <a:pt x="1025868" y="0"/>
                </a:lnTo>
                <a:lnTo>
                  <a:pt x="1025868" y="1515971"/>
                </a:lnTo>
                <a:lnTo>
                  <a:pt x="0" y="151597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80217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2213838" y="928759"/>
            <a:ext cx="7465941" cy="5294031"/>
          </a:xfrm>
          <a:custGeom>
            <a:avLst/>
            <a:gdLst/>
            <a:ahLst/>
            <a:cxnLst/>
            <a:rect l="l" t="t" r="r" b="b"/>
            <a:pathLst>
              <a:path w="11198912" h="7941047">
                <a:moveTo>
                  <a:pt x="0" y="0"/>
                </a:moveTo>
                <a:lnTo>
                  <a:pt x="11198912" y="0"/>
                </a:lnTo>
                <a:lnTo>
                  <a:pt x="11198912" y="7941046"/>
                </a:lnTo>
                <a:lnTo>
                  <a:pt x="0" y="79410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>
            <a:off x="9716637" y="4591697"/>
            <a:ext cx="986009" cy="2743200"/>
          </a:xfrm>
          <a:custGeom>
            <a:avLst/>
            <a:gdLst/>
            <a:ahLst/>
            <a:cxnLst/>
            <a:rect l="l" t="t" r="r" b="b"/>
            <a:pathLst>
              <a:path w="1479014" h="4114800">
                <a:moveTo>
                  <a:pt x="0" y="0"/>
                </a:moveTo>
                <a:lnTo>
                  <a:pt x="1479014" y="0"/>
                </a:lnTo>
                <a:lnTo>
                  <a:pt x="14790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>
            <a:off x="-359435" y="5285703"/>
            <a:ext cx="1748497" cy="2049194"/>
          </a:xfrm>
          <a:custGeom>
            <a:avLst/>
            <a:gdLst/>
            <a:ahLst/>
            <a:cxnLst/>
            <a:rect l="l" t="t" r="r" b="b"/>
            <a:pathLst>
              <a:path w="2622746" h="3073791">
                <a:moveTo>
                  <a:pt x="0" y="0"/>
                </a:moveTo>
                <a:lnTo>
                  <a:pt x="2622746" y="0"/>
                </a:lnTo>
                <a:lnTo>
                  <a:pt x="2622746" y="3073791"/>
                </a:lnTo>
                <a:lnTo>
                  <a:pt x="0" y="30737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11205622" y="942903"/>
            <a:ext cx="1972756" cy="1870327"/>
          </a:xfrm>
          <a:custGeom>
            <a:avLst/>
            <a:gdLst/>
            <a:ahLst/>
            <a:cxnLst/>
            <a:rect l="l" t="t" r="r" b="b"/>
            <a:pathLst>
              <a:path w="2959134" h="2805490">
                <a:moveTo>
                  <a:pt x="0" y="0"/>
                </a:moveTo>
                <a:lnTo>
                  <a:pt x="2959134" y="0"/>
                </a:lnTo>
                <a:lnTo>
                  <a:pt x="2959134" y="2805490"/>
                </a:lnTo>
                <a:lnTo>
                  <a:pt x="0" y="28054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TextBox 7"/>
          <p:cNvSpPr txBox="1"/>
          <p:nvPr/>
        </p:nvSpPr>
        <p:spPr>
          <a:xfrm>
            <a:off x="2764323" y="1760187"/>
            <a:ext cx="6663354" cy="57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200" dirty="0">
                <a:solidFill>
                  <a:srgbClr val="303030"/>
                </a:solidFill>
                <a:latin typeface="Bobby Jones Soft"/>
              </a:rPr>
              <a:t>SENCO HUB ON LOCAL OFFER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97896" y="2623396"/>
            <a:ext cx="5840767" cy="3212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Links to key documents, EHC hub, referral documents &amp; relevant areas of graduated approach 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Access to 2 x annual SEND induction – local info &amp; context 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Who’s Who in the Local Authority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NASEN online units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UCL videos x5- funded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1 x SENCO book per sign up 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Booking link for “talking SEND support” – 6 x annual facilitated peer support sessions 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Resources, national best practice &amp; links to Network &amp; Newsletter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SEND success videos from YouTube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SENCO briefings x4 per year (not network but info giving)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Support helpline???</a:t>
            </a:r>
          </a:p>
        </p:txBody>
      </p:sp>
      <p:sp>
        <p:nvSpPr>
          <p:cNvPr id="9" name="Freeform 9"/>
          <p:cNvSpPr/>
          <p:nvPr/>
        </p:nvSpPr>
        <p:spPr>
          <a:xfrm>
            <a:off x="9547823" y="-753056"/>
            <a:ext cx="1657799" cy="1695959"/>
          </a:xfrm>
          <a:custGeom>
            <a:avLst/>
            <a:gdLst/>
            <a:ahLst/>
            <a:cxnLst/>
            <a:rect l="l" t="t" r="r" b="b"/>
            <a:pathLst>
              <a:path w="2486699" h="2543938">
                <a:moveTo>
                  <a:pt x="0" y="0"/>
                </a:moveTo>
                <a:lnTo>
                  <a:pt x="2486699" y="0"/>
                </a:lnTo>
                <a:lnTo>
                  <a:pt x="2486699" y="2543938"/>
                </a:lnTo>
                <a:lnTo>
                  <a:pt x="0" y="25439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0" name="Freeform 10"/>
          <p:cNvSpPr/>
          <p:nvPr/>
        </p:nvSpPr>
        <p:spPr>
          <a:xfrm>
            <a:off x="1389063" y="469960"/>
            <a:ext cx="2138960" cy="431681"/>
          </a:xfrm>
          <a:custGeom>
            <a:avLst/>
            <a:gdLst/>
            <a:ahLst/>
            <a:cxnLst/>
            <a:rect l="l" t="t" r="r" b="b"/>
            <a:pathLst>
              <a:path w="3208440" h="647522">
                <a:moveTo>
                  <a:pt x="0" y="0"/>
                </a:moveTo>
                <a:lnTo>
                  <a:pt x="3208439" y="0"/>
                </a:lnTo>
                <a:lnTo>
                  <a:pt x="3208439" y="647522"/>
                </a:lnTo>
                <a:lnTo>
                  <a:pt x="0" y="6475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1" name="Freeform 11"/>
          <p:cNvSpPr/>
          <p:nvPr/>
        </p:nvSpPr>
        <p:spPr>
          <a:xfrm>
            <a:off x="11674196" y="4591697"/>
            <a:ext cx="815318" cy="1168915"/>
          </a:xfrm>
          <a:custGeom>
            <a:avLst/>
            <a:gdLst/>
            <a:ahLst/>
            <a:cxnLst/>
            <a:rect l="l" t="t" r="r" b="b"/>
            <a:pathLst>
              <a:path w="1222977" h="1753372">
                <a:moveTo>
                  <a:pt x="0" y="0"/>
                </a:moveTo>
                <a:lnTo>
                  <a:pt x="1222978" y="0"/>
                </a:lnTo>
                <a:lnTo>
                  <a:pt x="1222978" y="1753373"/>
                </a:lnTo>
                <a:lnTo>
                  <a:pt x="0" y="175337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2" name="Freeform 12"/>
          <p:cNvSpPr/>
          <p:nvPr/>
        </p:nvSpPr>
        <p:spPr>
          <a:xfrm>
            <a:off x="204055" y="-175020"/>
            <a:ext cx="649068" cy="1819099"/>
          </a:xfrm>
          <a:custGeom>
            <a:avLst/>
            <a:gdLst/>
            <a:ahLst/>
            <a:cxnLst/>
            <a:rect l="l" t="t" r="r" b="b"/>
            <a:pathLst>
              <a:path w="973602" h="2728649">
                <a:moveTo>
                  <a:pt x="0" y="0"/>
                </a:moveTo>
                <a:lnTo>
                  <a:pt x="973602" y="0"/>
                </a:lnTo>
                <a:lnTo>
                  <a:pt x="973602" y="2728649"/>
                </a:lnTo>
                <a:lnTo>
                  <a:pt x="0" y="27286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3" name="Freeform 13"/>
          <p:cNvSpPr/>
          <p:nvPr/>
        </p:nvSpPr>
        <p:spPr>
          <a:xfrm>
            <a:off x="-1155948" y="2401388"/>
            <a:ext cx="2141027" cy="2190309"/>
          </a:xfrm>
          <a:custGeom>
            <a:avLst/>
            <a:gdLst/>
            <a:ahLst/>
            <a:cxnLst/>
            <a:rect l="l" t="t" r="r" b="b"/>
            <a:pathLst>
              <a:path w="3211541" h="3285464">
                <a:moveTo>
                  <a:pt x="0" y="0"/>
                </a:moveTo>
                <a:lnTo>
                  <a:pt x="3211541" y="0"/>
                </a:lnTo>
                <a:lnTo>
                  <a:pt x="3211541" y="3285463"/>
                </a:lnTo>
                <a:lnTo>
                  <a:pt x="0" y="32854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4" name="Freeform 14"/>
          <p:cNvSpPr/>
          <p:nvPr/>
        </p:nvSpPr>
        <p:spPr>
          <a:xfrm>
            <a:off x="3175617" y="6310300"/>
            <a:ext cx="1852107" cy="1632169"/>
          </a:xfrm>
          <a:custGeom>
            <a:avLst/>
            <a:gdLst/>
            <a:ahLst/>
            <a:cxnLst/>
            <a:rect l="l" t="t" r="r" b="b"/>
            <a:pathLst>
              <a:path w="2778160" h="2448254">
                <a:moveTo>
                  <a:pt x="0" y="0"/>
                </a:moveTo>
                <a:lnTo>
                  <a:pt x="2778160" y="0"/>
                </a:lnTo>
                <a:lnTo>
                  <a:pt x="2778160" y="2448254"/>
                </a:lnTo>
                <a:lnTo>
                  <a:pt x="0" y="244825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41531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2555751" y="1748203"/>
            <a:ext cx="6722981" cy="3752645"/>
          </a:xfrm>
          <a:custGeom>
            <a:avLst/>
            <a:gdLst/>
            <a:ahLst/>
            <a:cxnLst/>
            <a:rect l="l" t="t" r="r" b="b"/>
            <a:pathLst>
              <a:path w="10084471" h="5628968">
                <a:moveTo>
                  <a:pt x="0" y="0"/>
                </a:moveTo>
                <a:lnTo>
                  <a:pt x="10084470" y="0"/>
                </a:lnTo>
                <a:lnTo>
                  <a:pt x="10084470" y="5628968"/>
                </a:lnTo>
                <a:lnTo>
                  <a:pt x="0" y="56289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 rot="5771963">
            <a:off x="8763739" y="1854555"/>
            <a:ext cx="983877" cy="896222"/>
          </a:xfrm>
          <a:custGeom>
            <a:avLst/>
            <a:gdLst/>
            <a:ahLst/>
            <a:cxnLst/>
            <a:rect l="l" t="t" r="r" b="b"/>
            <a:pathLst>
              <a:path w="1475815" h="1344333">
                <a:moveTo>
                  <a:pt x="0" y="0"/>
                </a:moveTo>
                <a:lnTo>
                  <a:pt x="1475815" y="0"/>
                </a:lnTo>
                <a:lnTo>
                  <a:pt x="1475815" y="1344333"/>
                </a:lnTo>
                <a:lnTo>
                  <a:pt x="0" y="1344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 rot="-4851227">
            <a:off x="2584423" y="4063149"/>
            <a:ext cx="983877" cy="896222"/>
          </a:xfrm>
          <a:custGeom>
            <a:avLst/>
            <a:gdLst/>
            <a:ahLst/>
            <a:cxnLst/>
            <a:rect l="l" t="t" r="r" b="b"/>
            <a:pathLst>
              <a:path w="1475815" h="1344333">
                <a:moveTo>
                  <a:pt x="0" y="0"/>
                </a:moveTo>
                <a:lnTo>
                  <a:pt x="1475815" y="0"/>
                </a:lnTo>
                <a:lnTo>
                  <a:pt x="1475815" y="1344333"/>
                </a:lnTo>
                <a:lnTo>
                  <a:pt x="0" y="1344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>
            <a:off x="-702253" y="518398"/>
            <a:ext cx="1722002" cy="1933521"/>
          </a:xfrm>
          <a:custGeom>
            <a:avLst/>
            <a:gdLst/>
            <a:ahLst/>
            <a:cxnLst/>
            <a:rect l="l" t="t" r="r" b="b"/>
            <a:pathLst>
              <a:path w="2583003" h="2900282">
                <a:moveTo>
                  <a:pt x="0" y="0"/>
                </a:moveTo>
                <a:lnTo>
                  <a:pt x="2583003" y="0"/>
                </a:lnTo>
                <a:lnTo>
                  <a:pt x="2583003" y="2900282"/>
                </a:lnTo>
                <a:lnTo>
                  <a:pt x="0" y="29002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/>
          <p:cNvSpPr/>
          <p:nvPr/>
        </p:nvSpPr>
        <p:spPr>
          <a:xfrm>
            <a:off x="11406052" y="4329864"/>
            <a:ext cx="1571897" cy="2027281"/>
          </a:xfrm>
          <a:custGeom>
            <a:avLst/>
            <a:gdLst/>
            <a:ahLst/>
            <a:cxnLst/>
            <a:rect l="l" t="t" r="r" b="b"/>
            <a:pathLst>
              <a:path w="2357845" h="3040921">
                <a:moveTo>
                  <a:pt x="0" y="0"/>
                </a:moveTo>
                <a:lnTo>
                  <a:pt x="2357846" y="0"/>
                </a:lnTo>
                <a:lnTo>
                  <a:pt x="2357846" y="3040921"/>
                </a:lnTo>
                <a:lnTo>
                  <a:pt x="0" y="30409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Freeform 9"/>
          <p:cNvSpPr/>
          <p:nvPr/>
        </p:nvSpPr>
        <p:spPr>
          <a:xfrm rot="-605109">
            <a:off x="4131700" y="1328203"/>
            <a:ext cx="974020" cy="874021"/>
          </a:xfrm>
          <a:custGeom>
            <a:avLst/>
            <a:gdLst/>
            <a:ahLst/>
            <a:cxnLst/>
            <a:rect l="l" t="t" r="r" b="b"/>
            <a:pathLst>
              <a:path w="1461030" h="1311031">
                <a:moveTo>
                  <a:pt x="0" y="0"/>
                </a:moveTo>
                <a:lnTo>
                  <a:pt x="1461030" y="0"/>
                </a:lnTo>
                <a:lnTo>
                  <a:pt x="1461030" y="1311031"/>
                </a:lnTo>
                <a:lnTo>
                  <a:pt x="0" y="13110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0" name="Freeform 10"/>
          <p:cNvSpPr/>
          <p:nvPr/>
        </p:nvSpPr>
        <p:spPr>
          <a:xfrm>
            <a:off x="1606517" y="6039835"/>
            <a:ext cx="1612373" cy="1078883"/>
          </a:xfrm>
          <a:custGeom>
            <a:avLst/>
            <a:gdLst/>
            <a:ahLst/>
            <a:cxnLst/>
            <a:rect l="l" t="t" r="r" b="b"/>
            <a:pathLst>
              <a:path w="2418559" h="1618325">
                <a:moveTo>
                  <a:pt x="0" y="0"/>
                </a:moveTo>
                <a:lnTo>
                  <a:pt x="2418560" y="0"/>
                </a:lnTo>
                <a:lnTo>
                  <a:pt x="2418560" y="1618325"/>
                </a:lnTo>
                <a:lnTo>
                  <a:pt x="0" y="16183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1" name="Freeform 11"/>
          <p:cNvSpPr/>
          <p:nvPr/>
        </p:nvSpPr>
        <p:spPr>
          <a:xfrm rot="636545">
            <a:off x="11658466" y="2163886"/>
            <a:ext cx="817425" cy="1730000"/>
          </a:xfrm>
          <a:custGeom>
            <a:avLst/>
            <a:gdLst/>
            <a:ahLst/>
            <a:cxnLst/>
            <a:rect l="l" t="t" r="r" b="b"/>
            <a:pathLst>
              <a:path w="1226137" h="2595000">
                <a:moveTo>
                  <a:pt x="0" y="0"/>
                </a:moveTo>
                <a:lnTo>
                  <a:pt x="1226138" y="0"/>
                </a:lnTo>
                <a:lnTo>
                  <a:pt x="1226138" y="2595000"/>
                </a:lnTo>
                <a:lnTo>
                  <a:pt x="0" y="2595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2" name="Freeform 12"/>
          <p:cNvSpPr/>
          <p:nvPr/>
        </p:nvSpPr>
        <p:spPr>
          <a:xfrm>
            <a:off x="-994676" y="5154629"/>
            <a:ext cx="1989351" cy="2035142"/>
          </a:xfrm>
          <a:custGeom>
            <a:avLst/>
            <a:gdLst/>
            <a:ahLst/>
            <a:cxnLst/>
            <a:rect l="l" t="t" r="r" b="b"/>
            <a:pathLst>
              <a:path w="2984027" h="3052713">
                <a:moveTo>
                  <a:pt x="0" y="0"/>
                </a:moveTo>
                <a:lnTo>
                  <a:pt x="2984028" y="0"/>
                </a:lnTo>
                <a:lnTo>
                  <a:pt x="2984028" y="3052714"/>
                </a:lnTo>
                <a:lnTo>
                  <a:pt x="0" y="305271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3" name="Freeform 13"/>
          <p:cNvSpPr/>
          <p:nvPr/>
        </p:nvSpPr>
        <p:spPr>
          <a:xfrm>
            <a:off x="8294257" y="6039834"/>
            <a:ext cx="3035144" cy="634621"/>
          </a:xfrm>
          <a:custGeom>
            <a:avLst/>
            <a:gdLst/>
            <a:ahLst/>
            <a:cxnLst/>
            <a:rect l="l" t="t" r="r" b="b"/>
            <a:pathLst>
              <a:path w="4552716" h="951932">
                <a:moveTo>
                  <a:pt x="0" y="0"/>
                </a:moveTo>
                <a:lnTo>
                  <a:pt x="4552717" y="0"/>
                </a:lnTo>
                <a:lnTo>
                  <a:pt x="4552717" y="951932"/>
                </a:lnTo>
                <a:lnTo>
                  <a:pt x="0" y="95193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4" name="Freeform 14"/>
          <p:cNvSpPr/>
          <p:nvPr/>
        </p:nvSpPr>
        <p:spPr>
          <a:xfrm rot="-10800000">
            <a:off x="1071095" y="-1178494"/>
            <a:ext cx="2005267" cy="1759622"/>
          </a:xfrm>
          <a:custGeom>
            <a:avLst/>
            <a:gdLst/>
            <a:ahLst/>
            <a:cxnLst/>
            <a:rect l="l" t="t" r="r" b="b"/>
            <a:pathLst>
              <a:path w="3007901" h="2639433">
                <a:moveTo>
                  <a:pt x="0" y="0"/>
                </a:moveTo>
                <a:lnTo>
                  <a:pt x="3007900" y="0"/>
                </a:lnTo>
                <a:lnTo>
                  <a:pt x="3007900" y="2639433"/>
                </a:lnTo>
                <a:lnTo>
                  <a:pt x="0" y="263943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5" name="Freeform 15"/>
          <p:cNvSpPr/>
          <p:nvPr/>
        </p:nvSpPr>
        <p:spPr>
          <a:xfrm>
            <a:off x="10638807" y="-857549"/>
            <a:ext cx="1989351" cy="2035142"/>
          </a:xfrm>
          <a:custGeom>
            <a:avLst/>
            <a:gdLst/>
            <a:ahLst/>
            <a:cxnLst/>
            <a:rect l="l" t="t" r="r" b="b"/>
            <a:pathLst>
              <a:path w="2984027" h="3052713">
                <a:moveTo>
                  <a:pt x="0" y="0"/>
                </a:moveTo>
                <a:lnTo>
                  <a:pt x="2984027" y="0"/>
                </a:lnTo>
                <a:lnTo>
                  <a:pt x="2984027" y="3052713"/>
                </a:lnTo>
                <a:lnTo>
                  <a:pt x="0" y="30527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6" name="Freeform 16"/>
          <p:cNvSpPr/>
          <p:nvPr/>
        </p:nvSpPr>
        <p:spPr>
          <a:xfrm>
            <a:off x="-741366" y="2612491"/>
            <a:ext cx="1246067" cy="1898768"/>
          </a:xfrm>
          <a:custGeom>
            <a:avLst/>
            <a:gdLst/>
            <a:ahLst/>
            <a:cxnLst/>
            <a:rect l="l" t="t" r="r" b="b"/>
            <a:pathLst>
              <a:path w="1869100" h="2848152">
                <a:moveTo>
                  <a:pt x="0" y="0"/>
                </a:moveTo>
                <a:lnTo>
                  <a:pt x="1869100" y="0"/>
                </a:lnTo>
                <a:lnTo>
                  <a:pt x="1869100" y="2848152"/>
                </a:lnTo>
                <a:lnTo>
                  <a:pt x="0" y="284815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7" name="Freeform 17"/>
          <p:cNvSpPr/>
          <p:nvPr/>
        </p:nvSpPr>
        <p:spPr>
          <a:xfrm>
            <a:off x="7702189" y="-1430518"/>
            <a:ext cx="2441951" cy="2246595"/>
          </a:xfrm>
          <a:custGeom>
            <a:avLst/>
            <a:gdLst/>
            <a:ahLst/>
            <a:cxnLst/>
            <a:rect l="l" t="t" r="r" b="b"/>
            <a:pathLst>
              <a:path w="3662926" h="3369892">
                <a:moveTo>
                  <a:pt x="0" y="0"/>
                </a:moveTo>
                <a:lnTo>
                  <a:pt x="3662926" y="0"/>
                </a:lnTo>
                <a:lnTo>
                  <a:pt x="3662926" y="3369893"/>
                </a:lnTo>
                <a:lnTo>
                  <a:pt x="0" y="336989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8" name="TextBox 18"/>
          <p:cNvSpPr txBox="1"/>
          <p:nvPr/>
        </p:nvSpPr>
        <p:spPr>
          <a:xfrm>
            <a:off x="3607956" y="2439672"/>
            <a:ext cx="4976090" cy="89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4800" dirty="0">
                <a:solidFill>
                  <a:srgbClr val="303030"/>
                </a:solidFill>
                <a:latin typeface="Bobby Jones Soft"/>
              </a:rPr>
              <a:t>QUICK GUIDES </a:t>
            </a:r>
          </a:p>
        </p:txBody>
      </p:sp>
      <p:sp>
        <p:nvSpPr>
          <p:cNvPr id="19" name="Freeform 19"/>
          <p:cNvSpPr/>
          <p:nvPr/>
        </p:nvSpPr>
        <p:spPr>
          <a:xfrm>
            <a:off x="3995805" y="209947"/>
            <a:ext cx="2357831" cy="475853"/>
          </a:xfrm>
          <a:custGeom>
            <a:avLst/>
            <a:gdLst/>
            <a:ahLst/>
            <a:cxnLst/>
            <a:rect l="l" t="t" r="r" b="b"/>
            <a:pathLst>
              <a:path w="3536747" h="713780">
                <a:moveTo>
                  <a:pt x="0" y="0"/>
                </a:moveTo>
                <a:lnTo>
                  <a:pt x="3536747" y="0"/>
                </a:lnTo>
                <a:lnTo>
                  <a:pt x="3536747" y="713780"/>
                </a:lnTo>
                <a:lnTo>
                  <a:pt x="0" y="71378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0" name="Freeform 20"/>
          <p:cNvSpPr/>
          <p:nvPr/>
        </p:nvSpPr>
        <p:spPr>
          <a:xfrm>
            <a:off x="9070379" y="4005936"/>
            <a:ext cx="683912" cy="1010648"/>
          </a:xfrm>
          <a:custGeom>
            <a:avLst/>
            <a:gdLst/>
            <a:ahLst/>
            <a:cxnLst/>
            <a:rect l="l" t="t" r="r" b="b"/>
            <a:pathLst>
              <a:path w="1025868" h="1515972">
                <a:moveTo>
                  <a:pt x="0" y="0"/>
                </a:moveTo>
                <a:lnTo>
                  <a:pt x="1025868" y="0"/>
                </a:lnTo>
                <a:lnTo>
                  <a:pt x="1025868" y="1515971"/>
                </a:lnTo>
                <a:lnTo>
                  <a:pt x="0" y="151597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074359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2363030" y="781985"/>
            <a:ext cx="7465941" cy="5294031"/>
          </a:xfrm>
          <a:custGeom>
            <a:avLst/>
            <a:gdLst/>
            <a:ahLst/>
            <a:cxnLst/>
            <a:rect l="l" t="t" r="r" b="b"/>
            <a:pathLst>
              <a:path w="11198912" h="7941047">
                <a:moveTo>
                  <a:pt x="0" y="0"/>
                </a:moveTo>
                <a:lnTo>
                  <a:pt x="11198912" y="0"/>
                </a:lnTo>
                <a:lnTo>
                  <a:pt x="11198912" y="7941046"/>
                </a:lnTo>
                <a:lnTo>
                  <a:pt x="0" y="79410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>
            <a:off x="9716637" y="4591697"/>
            <a:ext cx="986009" cy="2743200"/>
          </a:xfrm>
          <a:custGeom>
            <a:avLst/>
            <a:gdLst/>
            <a:ahLst/>
            <a:cxnLst/>
            <a:rect l="l" t="t" r="r" b="b"/>
            <a:pathLst>
              <a:path w="1479014" h="4114800">
                <a:moveTo>
                  <a:pt x="0" y="0"/>
                </a:moveTo>
                <a:lnTo>
                  <a:pt x="1479014" y="0"/>
                </a:lnTo>
                <a:lnTo>
                  <a:pt x="14790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>
            <a:off x="-359435" y="5285703"/>
            <a:ext cx="1748497" cy="2049194"/>
          </a:xfrm>
          <a:custGeom>
            <a:avLst/>
            <a:gdLst/>
            <a:ahLst/>
            <a:cxnLst/>
            <a:rect l="l" t="t" r="r" b="b"/>
            <a:pathLst>
              <a:path w="2622746" h="3073791">
                <a:moveTo>
                  <a:pt x="0" y="0"/>
                </a:moveTo>
                <a:lnTo>
                  <a:pt x="2622746" y="0"/>
                </a:lnTo>
                <a:lnTo>
                  <a:pt x="2622746" y="3073791"/>
                </a:lnTo>
                <a:lnTo>
                  <a:pt x="0" y="30737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11205622" y="942903"/>
            <a:ext cx="1972756" cy="1870327"/>
          </a:xfrm>
          <a:custGeom>
            <a:avLst/>
            <a:gdLst/>
            <a:ahLst/>
            <a:cxnLst/>
            <a:rect l="l" t="t" r="r" b="b"/>
            <a:pathLst>
              <a:path w="2959134" h="2805490">
                <a:moveTo>
                  <a:pt x="0" y="0"/>
                </a:moveTo>
                <a:lnTo>
                  <a:pt x="2959134" y="0"/>
                </a:lnTo>
                <a:lnTo>
                  <a:pt x="2959134" y="2805490"/>
                </a:lnTo>
                <a:lnTo>
                  <a:pt x="0" y="28054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TextBox 7"/>
          <p:cNvSpPr txBox="1"/>
          <p:nvPr/>
        </p:nvSpPr>
        <p:spPr>
          <a:xfrm>
            <a:off x="2764323" y="1760187"/>
            <a:ext cx="666335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667" dirty="0">
                <a:solidFill>
                  <a:srgbClr val="303030"/>
                </a:solidFill>
                <a:latin typeface="Bobby Jones Soft"/>
              </a:rPr>
              <a:t>A quick guide to…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86894" y="2705461"/>
            <a:ext cx="5840767" cy="2520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The EHCP Hub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SEND panels 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Who’s Who in the </a:t>
            </a:r>
            <a:r>
              <a:rPr lang="en-US" sz="1333" spc="79">
                <a:solidFill>
                  <a:srgbClr val="303030"/>
                </a:solidFill>
                <a:latin typeface="Quicksand Semi-Bold"/>
              </a:rPr>
              <a:t>Local Authority</a:t>
            </a:r>
            <a:endParaRPr lang="en-US" sz="1333" spc="79" dirty="0">
              <a:solidFill>
                <a:srgbClr val="303030"/>
              </a:solidFill>
              <a:latin typeface="Quicksand Semi-Bold"/>
            </a:endParaRP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SEND &amp; the OFSTED Inspection framework 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Effective quality assurance 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Effective provision mapping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The Neuro pathway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Evidence based interventions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School SEND information report 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Each specialist provision 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Role of local authority </a:t>
            </a:r>
          </a:p>
        </p:txBody>
      </p:sp>
      <p:sp>
        <p:nvSpPr>
          <p:cNvPr id="9" name="Freeform 9"/>
          <p:cNvSpPr/>
          <p:nvPr/>
        </p:nvSpPr>
        <p:spPr>
          <a:xfrm>
            <a:off x="9547823" y="-753056"/>
            <a:ext cx="1657799" cy="1695959"/>
          </a:xfrm>
          <a:custGeom>
            <a:avLst/>
            <a:gdLst/>
            <a:ahLst/>
            <a:cxnLst/>
            <a:rect l="l" t="t" r="r" b="b"/>
            <a:pathLst>
              <a:path w="2486699" h="2543938">
                <a:moveTo>
                  <a:pt x="0" y="0"/>
                </a:moveTo>
                <a:lnTo>
                  <a:pt x="2486699" y="0"/>
                </a:lnTo>
                <a:lnTo>
                  <a:pt x="2486699" y="2543938"/>
                </a:lnTo>
                <a:lnTo>
                  <a:pt x="0" y="25439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0" name="Freeform 10"/>
          <p:cNvSpPr/>
          <p:nvPr/>
        </p:nvSpPr>
        <p:spPr>
          <a:xfrm>
            <a:off x="1389063" y="469960"/>
            <a:ext cx="2138960" cy="431681"/>
          </a:xfrm>
          <a:custGeom>
            <a:avLst/>
            <a:gdLst/>
            <a:ahLst/>
            <a:cxnLst/>
            <a:rect l="l" t="t" r="r" b="b"/>
            <a:pathLst>
              <a:path w="3208440" h="647522">
                <a:moveTo>
                  <a:pt x="0" y="0"/>
                </a:moveTo>
                <a:lnTo>
                  <a:pt x="3208439" y="0"/>
                </a:lnTo>
                <a:lnTo>
                  <a:pt x="3208439" y="647522"/>
                </a:lnTo>
                <a:lnTo>
                  <a:pt x="0" y="6475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1" name="Freeform 11"/>
          <p:cNvSpPr/>
          <p:nvPr/>
        </p:nvSpPr>
        <p:spPr>
          <a:xfrm>
            <a:off x="11674196" y="4591697"/>
            <a:ext cx="815318" cy="1168915"/>
          </a:xfrm>
          <a:custGeom>
            <a:avLst/>
            <a:gdLst/>
            <a:ahLst/>
            <a:cxnLst/>
            <a:rect l="l" t="t" r="r" b="b"/>
            <a:pathLst>
              <a:path w="1222977" h="1753372">
                <a:moveTo>
                  <a:pt x="0" y="0"/>
                </a:moveTo>
                <a:lnTo>
                  <a:pt x="1222978" y="0"/>
                </a:lnTo>
                <a:lnTo>
                  <a:pt x="1222978" y="1753373"/>
                </a:lnTo>
                <a:lnTo>
                  <a:pt x="0" y="175337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2" name="Freeform 12"/>
          <p:cNvSpPr/>
          <p:nvPr/>
        </p:nvSpPr>
        <p:spPr>
          <a:xfrm>
            <a:off x="204055" y="-175020"/>
            <a:ext cx="649068" cy="1819099"/>
          </a:xfrm>
          <a:custGeom>
            <a:avLst/>
            <a:gdLst/>
            <a:ahLst/>
            <a:cxnLst/>
            <a:rect l="l" t="t" r="r" b="b"/>
            <a:pathLst>
              <a:path w="973602" h="2728649">
                <a:moveTo>
                  <a:pt x="0" y="0"/>
                </a:moveTo>
                <a:lnTo>
                  <a:pt x="973602" y="0"/>
                </a:lnTo>
                <a:lnTo>
                  <a:pt x="973602" y="2728649"/>
                </a:lnTo>
                <a:lnTo>
                  <a:pt x="0" y="27286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3" name="Freeform 13"/>
          <p:cNvSpPr/>
          <p:nvPr/>
        </p:nvSpPr>
        <p:spPr>
          <a:xfrm>
            <a:off x="-1155948" y="2401388"/>
            <a:ext cx="2141027" cy="2190309"/>
          </a:xfrm>
          <a:custGeom>
            <a:avLst/>
            <a:gdLst/>
            <a:ahLst/>
            <a:cxnLst/>
            <a:rect l="l" t="t" r="r" b="b"/>
            <a:pathLst>
              <a:path w="3211541" h="3285464">
                <a:moveTo>
                  <a:pt x="0" y="0"/>
                </a:moveTo>
                <a:lnTo>
                  <a:pt x="3211541" y="0"/>
                </a:lnTo>
                <a:lnTo>
                  <a:pt x="3211541" y="3285463"/>
                </a:lnTo>
                <a:lnTo>
                  <a:pt x="0" y="32854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4" name="Freeform 14"/>
          <p:cNvSpPr/>
          <p:nvPr/>
        </p:nvSpPr>
        <p:spPr>
          <a:xfrm>
            <a:off x="3175617" y="6310300"/>
            <a:ext cx="1852107" cy="1632169"/>
          </a:xfrm>
          <a:custGeom>
            <a:avLst/>
            <a:gdLst/>
            <a:ahLst/>
            <a:cxnLst/>
            <a:rect l="l" t="t" r="r" b="b"/>
            <a:pathLst>
              <a:path w="2778160" h="2448254">
                <a:moveTo>
                  <a:pt x="0" y="0"/>
                </a:moveTo>
                <a:lnTo>
                  <a:pt x="2778160" y="0"/>
                </a:lnTo>
                <a:lnTo>
                  <a:pt x="2778160" y="2448254"/>
                </a:lnTo>
                <a:lnTo>
                  <a:pt x="0" y="244825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028459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2555751" y="1748203"/>
            <a:ext cx="6722981" cy="3752645"/>
          </a:xfrm>
          <a:custGeom>
            <a:avLst/>
            <a:gdLst/>
            <a:ahLst/>
            <a:cxnLst/>
            <a:rect l="l" t="t" r="r" b="b"/>
            <a:pathLst>
              <a:path w="10084471" h="5628968">
                <a:moveTo>
                  <a:pt x="0" y="0"/>
                </a:moveTo>
                <a:lnTo>
                  <a:pt x="10084470" y="0"/>
                </a:lnTo>
                <a:lnTo>
                  <a:pt x="10084470" y="5628968"/>
                </a:lnTo>
                <a:lnTo>
                  <a:pt x="0" y="56289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 rot="5771963">
            <a:off x="8763739" y="1854555"/>
            <a:ext cx="983877" cy="896222"/>
          </a:xfrm>
          <a:custGeom>
            <a:avLst/>
            <a:gdLst/>
            <a:ahLst/>
            <a:cxnLst/>
            <a:rect l="l" t="t" r="r" b="b"/>
            <a:pathLst>
              <a:path w="1475815" h="1344333">
                <a:moveTo>
                  <a:pt x="0" y="0"/>
                </a:moveTo>
                <a:lnTo>
                  <a:pt x="1475815" y="0"/>
                </a:lnTo>
                <a:lnTo>
                  <a:pt x="1475815" y="1344333"/>
                </a:lnTo>
                <a:lnTo>
                  <a:pt x="0" y="1344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 rot="-4851227">
            <a:off x="2584423" y="4063149"/>
            <a:ext cx="983877" cy="896222"/>
          </a:xfrm>
          <a:custGeom>
            <a:avLst/>
            <a:gdLst/>
            <a:ahLst/>
            <a:cxnLst/>
            <a:rect l="l" t="t" r="r" b="b"/>
            <a:pathLst>
              <a:path w="1475815" h="1344333">
                <a:moveTo>
                  <a:pt x="0" y="0"/>
                </a:moveTo>
                <a:lnTo>
                  <a:pt x="1475815" y="0"/>
                </a:lnTo>
                <a:lnTo>
                  <a:pt x="1475815" y="1344333"/>
                </a:lnTo>
                <a:lnTo>
                  <a:pt x="0" y="1344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>
            <a:off x="-702253" y="518398"/>
            <a:ext cx="1722002" cy="1933521"/>
          </a:xfrm>
          <a:custGeom>
            <a:avLst/>
            <a:gdLst/>
            <a:ahLst/>
            <a:cxnLst/>
            <a:rect l="l" t="t" r="r" b="b"/>
            <a:pathLst>
              <a:path w="2583003" h="2900282">
                <a:moveTo>
                  <a:pt x="0" y="0"/>
                </a:moveTo>
                <a:lnTo>
                  <a:pt x="2583003" y="0"/>
                </a:lnTo>
                <a:lnTo>
                  <a:pt x="2583003" y="2900282"/>
                </a:lnTo>
                <a:lnTo>
                  <a:pt x="0" y="29002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/>
          <p:cNvSpPr/>
          <p:nvPr/>
        </p:nvSpPr>
        <p:spPr>
          <a:xfrm>
            <a:off x="11406052" y="4329864"/>
            <a:ext cx="1571897" cy="2027281"/>
          </a:xfrm>
          <a:custGeom>
            <a:avLst/>
            <a:gdLst/>
            <a:ahLst/>
            <a:cxnLst/>
            <a:rect l="l" t="t" r="r" b="b"/>
            <a:pathLst>
              <a:path w="2357845" h="3040921">
                <a:moveTo>
                  <a:pt x="0" y="0"/>
                </a:moveTo>
                <a:lnTo>
                  <a:pt x="2357846" y="0"/>
                </a:lnTo>
                <a:lnTo>
                  <a:pt x="2357846" y="3040921"/>
                </a:lnTo>
                <a:lnTo>
                  <a:pt x="0" y="30409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Freeform 9"/>
          <p:cNvSpPr/>
          <p:nvPr/>
        </p:nvSpPr>
        <p:spPr>
          <a:xfrm rot="-605109">
            <a:off x="4131700" y="1328203"/>
            <a:ext cx="974020" cy="874021"/>
          </a:xfrm>
          <a:custGeom>
            <a:avLst/>
            <a:gdLst/>
            <a:ahLst/>
            <a:cxnLst/>
            <a:rect l="l" t="t" r="r" b="b"/>
            <a:pathLst>
              <a:path w="1461030" h="1311031">
                <a:moveTo>
                  <a:pt x="0" y="0"/>
                </a:moveTo>
                <a:lnTo>
                  <a:pt x="1461030" y="0"/>
                </a:lnTo>
                <a:lnTo>
                  <a:pt x="1461030" y="1311031"/>
                </a:lnTo>
                <a:lnTo>
                  <a:pt x="0" y="13110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0" name="Freeform 10"/>
          <p:cNvSpPr/>
          <p:nvPr/>
        </p:nvSpPr>
        <p:spPr>
          <a:xfrm>
            <a:off x="1606517" y="6039835"/>
            <a:ext cx="1612373" cy="1078883"/>
          </a:xfrm>
          <a:custGeom>
            <a:avLst/>
            <a:gdLst/>
            <a:ahLst/>
            <a:cxnLst/>
            <a:rect l="l" t="t" r="r" b="b"/>
            <a:pathLst>
              <a:path w="2418559" h="1618325">
                <a:moveTo>
                  <a:pt x="0" y="0"/>
                </a:moveTo>
                <a:lnTo>
                  <a:pt x="2418560" y="0"/>
                </a:lnTo>
                <a:lnTo>
                  <a:pt x="2418560" y="1618325"/>
                </a:lnTo>
                <a:lnTo>
                  <a:pt x="0" y="16183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1" name="Freeform 11"/>
          <p:cNvSpPr/>
          <p:nvPr/>
        </p:nvSpPr>
        <p:spPr>
          <a:xfrm rot="636545">
            <a:off x="11658466" y="2163886"/>
            <a:ext cx="817425" cy="1730000"/>
          </a:xfrm>
          <a:custGeom>
            <a:avLst/>
            <a:gdLst/>
            <a:ahLst/>
            <a:cxnLst/>
            <a:rect l="l" t="t" r="r" b="b"/>
            <a:pathLst>
              <a:path w="1226137" h="2595000">
                <a:moveTo>
                  <a:pt x="0" y="0"/>
                </a:moveTo>
                <a:lnTo>
                  <a:pt x="1226138" y="0"/>
                </a:lnTo>
                <a:lnTo>
                  <a:pt x="1226138" y="2595000"/>
                </a:lnTo>
                <a:lnTo>
                  <a:pt x="0" y="2595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2" name="Freeform 12"/>
          <p:cNvSpPr/>
          <p:nvPr/>
        </p:nvSpPr>
        <p:spPr>
          <a:xfrm>
            <a:off x="-994676" y="5154629"/>
            <a:ext cx="1989351" cy="2035142"/>
          </a:xfrm>
          <a:custGeom>
            <a:avLst/>
            <a:gdLst/>
            <a:ahLst/>
            <a:cxnLst/>
            <a:rect l="l" t="t" r="r" b="b"/>
            <a:pathLst>
              <a:path w="2984027" h="3052713">
                <a:moveTo>
                  <a:pt x="0" y="0"/>
                </a:moveTo>
                <a:lnTo>
                  <a:pt x="2984028" y="0"/>
                </a:lnTo>
                <a:lnTo>
                  <a:pt x="2984028" y="3052714"/>
                </a:lnTo>
                <a:lnTo>
                  <a:pt x="0" y="305271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3" name="Freeform 13"/>
          <p:cNvSpPr/>
          <p:nvPr/>
        </p:nvSpPr>
        <p:spPr>
          <a:xfrm>
            <a:off x="8294257" y="6039834"/>
            <a:ext cx="3035144" cy="634621"/>
          </a:xfrm>
          <a:custGeom>
            <a:avLst/>
            <a:gdLst/>
            <a:ahLst/>
            <a:cxnLst/>
            <a:rect l="l" t="t" r="r" b="b"/>
            <a:pathLst>
              <a:path w="4552716" h="951932">
                <a:moveTo>
                  <a:pt x="0" y="0"/>
                </a:moveTo>
                <a:lnTo>
                  <a:pt x="4552717" y="0"/>
                </a:lnTo>
                <a:lnTo>
                  <a:pt x="4552717" y="951932"/>
                </a:lnTo>
                <a:lnTo>
                  <a:pt x="0" y="95193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4" name="Freeform 14"/>
          <p:cNvSpPr/>
          <p:nvPr/>
        </p:nvSpPr>
        <p:spPr>
          <a:xfrm rot="-10800000">
            <a:off x="1071095" y="-1178494"/>
            <a:ext cx="2005267" cy="1759622"/>
          </a:xfrm>
          <a:custGeom>
            <a:avLst/>
            <a:gdLst/>
            <a:ahLst/>
            <a:cxnLst/>
            <a:rect l="l" t="t" r="r" b="b"/>
            <a:pathLst>
              <a:path w="3007901" h="2639433">
                <a:moveTo>
                  <a:pt x="0" y="0"/>
                </a:moveTo>
                <a:lnTo>
                  <a:pt x="3007900" y="0"/>
                </a:lnTo>
                <a:lnTo>
                  <a:pt x="3007900" y="2639433"/>
                </a:lnTo>
                <a:lnTo>
                  <a:pt x="0" y="263943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5" name="Freeform 15"/>
          <p:cNvSpPr/>
          <p:nvPr/>
        </p:nvSpPr>
        <p:spPr>
          <a:xfrm>
            <a:off x="10638807" y="-857549"/>
            <a:ext cx="1989351" cy="2035142"/>
          </a:xfrm>
          <a:custGeom>
            <a:avLst/>
            <a:gdLst/>
            <a:ahLst/>
            <a:cxnLst/>
            <a:rect l="l" t="t" r="r" b="b"/>
            <a:pathLst>
              <a:path w="2984027" h="3052713">
                <a:moveTo>
                  <a:pt x="0" y="0"/>
                </a:moveTo>
                <a:lnTo>
                  <a:pt x="2984027" y="0"/>
                </a:lnTo>
                <a:lnTo>
                  <a:pt x="2984027" y="3052713"/>
                </a:lnTo>
                <a:lnTo>
                  <a:pt x="0" y="30527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6" name="Freeform 16"/>
          <p:cNvSpPr/>
          <p:nvPr/>
        </p:nvSpPr>
        <p:spPr>
          <a:xfrm>
            <a:off x="-741366" y="2612491"/>
            <a:ext cx="1246067" cy="1898768"/>
          </a:xfrm>
          <a:custGeom>
            <a:avLst/>
            <a:gdLst/>
            <a:ahLst/>
            <a:cxnLst/>
            <a:rect l="l" t="t" r="r" b="b"/>
            <a:pathLst>
              <a:path w="1869100" h="2848152">
                <a:moveTo>
                  <a:pt x="0" y="0"/>
                </a:moveTo>
                <a:lnTo>
                  <a:pt x="1869100" y="0"/>
                </a:lnTo>
                <a:lnTo>
                  <a:pt x="1869100" y="2848152"/>
                </a:lnTo>
                <a:lnTo>
                  <a:pt x="0" y="284815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7" name="Freeform 17"/>
          <p:cNvSpPr/>
          <p:nvPr/>
        </p:nvSpPr>
        <p:spPr>
          <a:xfrm>
            <a:off x="7702189" y="-1430518"/>
            <a:ext cx="2441951" cy="2246595"/>
          </a:xfrm>
          <a:custGeom>
            <a:avLst/>
            <a:gdLst/>
            <a:ahLst/>
            <a:cxnLst/>
            <a:rect l="l" t="t" r="r" b="b"/>
            <a:pathLst>
              <a:path w="3662926" h="3369892">
                <a:moveTo>
                  <a:pt x="0" y="0"/>
                </a:moveTo>
                <a:lnTo>
                  <a:pt x="3662926" y="0"/>
                </a:lnTo>
                <a:lnTo>
                  <a:pt x="3662926" y="3369893"/>
                </a:lnTo>
                <a:lnTo>
                  <a:pt x="0" y="336989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8" name="TextBox 18"/>
          <p:cNvSpPr txBox="1"/>
          <p:nvPr/>
        </p:nvSpPr>
        <p:spPr>
          <a:xfrm>
            <a:off x="3607956" y="2439672"/>
            <a:ext cx="4976090" cy="191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4800" dirty="0">
                <a:solidFill>
                  <a:srgbClr val="303030"/>
                </a:solidFill>
                <a:latin typeface="Bobby Jones Soft"/>
              </a:rPr>
              <a:t>SPOTLIGHT SESSIONS</a:t>
            </a:r>
          </a:p>
        </p:txBody>
      </p:sp>
      <p:sp>
        <p:nvSpPr>
          <p:cNvPr id="19" name="Freeform 19"/>
          <p:cNvSpPr/>
          <p:nvPr/>
        </p:nvSpPr>
        <p:spPr>
          <a:xfrm>
            <a:off x="3995805" y="209947"/>
            <a:ext cx="2357831" cy="475853"/>
          </a:xfrm>
          <a:custGeom>
            <a:avLst/>
            <a:gdLst/>
            <a:ahLst/>
            <a:cxnLst/>
            <a:rect l="l" t="t" r="r" b="b"/>
            <a:pathLst>
              <a:path w="3536747" h="713780">
                <a:moveTo>
                  <a:pt x="0" y="0"/>
                </a:moveTo>
                <a:lnTo>
                  <a:pt x="3536747" y="0"/>
                </a:lnTo>
                <a:lnTo>
                  <a:pt x="3536747" y="713780"/>
                </a:lnTo>
                <a:lnTo>
                  <a:pt x="0" y="71378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0" name="Freeform 20"/>
          <p:cNvSpPr/>
          <p:nvPr/>
        </p:nvSpPr>
        <p:spPr>
          <a:xfrm>
            <a:off x="9070379" y="4005936"/>
            <a:ext cx="683912" cy="1010648"/>
          </a:xfrm>
          <a:custGeom>
            <a:avLst/>
            <a:gdLst/>
            <a:ahLst/>
            <a:cxnLst/>
            <a:rect l="l" t="t" r="r" b="b"/>
            <a:pathLst>
              <a:path w="1025868" h="1515972">
                <a:moveTo>
                  <a:pt x="0" y="0"/>
                </a:moveTo>
                <a:lnTo>
                  <a:pt x="1025868" y="0"/>
                </a:lnTo>
                <a:lnTo>
                  <a:pt x="1025868" y="1515971"/>
                </a:lnTo>
                <a:lnTo>
                  <a:pt x="0" y="151597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09889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2363030" y="781985"/>
            <a:ext cx="7465941" cy="5294031"/>
          </a:xfrm>
          <a:custGeom>
            <a:avLst/>
            <a:gdLst/>
            <a:ahLst/>
            <a:cxnLst/>
            <a:rect l="l" t="t" r="r" b="b"/>
            <a:pathLst>
              <a:path w="11198912" h="7941047">
                <a:moveTo>
                  <a:pt x="0" y="0"/>
                </a:moveTo>
                <a:lnTo>
                  <a:pt x="11198912" y="0"/>
                </a:lnTo>
                <a:lnTo>
                  <a:pt x="11198912" y="7941046"/>
                </a:lnTo>
                <a:lnTo>
                  <a:pt x="0" y="79410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>
            <a:off x="9716637" y="4591697"/>
            <a:ext cx="986009" cy="2743200"/>
          </a:xfrm>
          <a:custGeom>
            <a:avLst/>
            <a:gdLst/>
            <a:ahLst/>
            <a:cxnLst/>
            <a:rect l="l" t="t" r="r" b="b"/>
            <a:pathLst>
              <a:path w="1479014" h="4114800">
                <a:moveTo>
                  <a:pt x="0" y="0"/>
                </a:moveTo>
                <a:lnTo>
                  <a:pt x="1479014" y="0"/>
                </a:lnTo>
                <a:lnTo>
                  <a:pt x="14790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>
            <a:off x="-359435" y="5285703"/>
            <a:ext cx="1748497" cy="2049194"/>
          </a:xfrm>
          <a:custGeom>
            <a:avLst/>
            <a:gdLst/>
            <a:ahLst/>
            <a:cxnLst/>
            <a:rect l="l" t="t" r="r" b="b"/>
            <a:pathLst>
              <a:path w="2622746" h="3073791">
                <a:moveTo>
                  <a:pt x="0" y="0"/>
                </a:moveTo>
                <a:lnTo>
                  <a:pt x="2622746" y="0"/>
                </a:lnTo>
                <a:lnTo>
                  <a:pt x="2622746" y="3073791"/>
                </a:lnTo>
                <a:lnTo>
                  <a:pt x="0" y="30737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11205622" y="942903"/>
            <a:ext cx="1972756" cy="1870327"/>
          </a:xfrm>
          <a:custGeom>
            <a:avLst/>
            <a:gdLst/>
            <a:ahLst/>
            <a:cxnLst/>
            <a:rect l="l" t="t" r="r" b="b"/>
            <a:pathLst>
              <a:path w="2959134" h="2805490">
                <a:moveTo>
                  <a:pt x="0" y="0"/>
                </a:moveTo>
                <a:lnTo>
                  <a:pt x="2959134" y="0"/>
                </a:lnTo>
                <a:lnTo>
                  <a:pt x="2959134" y="2805490"/>
                </a:lnTo>
                <a:lnTo>
                  <a:pt x="0" y="28054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TextBox 7"/>
          <p:cNvSpPr txBox="1"/>
          <p:nvPr/>
        </p:nvSpPr>
        <p:spPr>
          <a:xfrm>
            <a:off x="2764323" y="1760187"/>
            <a:ext cx="6663354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667" dirty="0">
                <a:solidFill>
                  <a:srgbClr val="303030"/>
                </a:solidFill>
                <a:latin typeface="Bobby Jones Soft"/>
              </a:rPr>
              <a:t>Spotlight sessions with follow up…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75617" y="3166370"/>
            <a:ext cx="5840767" cy="2058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Understanding Autism (Cambridge Park)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Understanding ADHD (Wellspring)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Understanding Anxiety (Compass Go)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Understanding FASD (SAS &amp; parent)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The APDR cycle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333" spc="79" dirty="0">
                <a:solidFill>
                  <a:srgbClr val="303030"/>
                </a:solidFill>
                <a:latin typeface="Quicksand Semi-Bold"/>
              </a:rPr>
              <a:t>Suspensions &amp; Exclusions- what you need to know</a:t>
            </a:r>
          </a:p>
          <a:p>
            <a:pPr algn="ctr">
              <a:lnSpc>
                <a:spcPts val="1799"/>
              </a:lnSpc>
              <a:spcBef>
                <a:spcPct val="0"/>
              </a:spcBef>
            </a:pPr>
            <a:r>
              <a:rPr lang="en-US" sz="1333" b="1" i="1" u="sng" spc="79" dirty="0">
                <a:solidFill>
                  <a:srgbClr val="303030"/>
                </a:solidFill>
                <a:latin typeface="Quicksand Semi-Bold"/>
              </a:rPr>
              <a:t>PLUS ASK AT NETWORKS</a:t>
            </a: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1333" spc="79" dirty="0">
              <a:solidFill>
                <a:srgbClr val="303030"/>
              </a:solidFill>
              <a:latin typeface="Quicksand Semi-Bold"/>
            </a:endParaRPr>
          </a:p>
          <a:p>
            <a:pPr marL="285750" indent="-285750">
              <a:lnSpc>
                <a:spcPts val="179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1333" spc="79" dirty="0">
              <a:solidFill>
                <a:srgbClr val="303030"/>
              </a:solidFill>
              <a:latin typeface="Quicksand Semi-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547823" y="-753056"/>
            <a:ext cx="1657799" cy="1695959"/>
          </a:xfrm>
          <a:custGeom>
            <a:avLst/>
            <a:gdLst/>
            <a:ahLst/>
            <a:cxnLst/>
            <a:rect l="l" t="t" r="r" b="b"/>
            <a:pathLst>
              <a:path w="2486699" h="2543938">
                <a:moveTo>
                  <a:pt x="0" y="0"/>
                </a:moveTo>
                <a:lnTo>
                  <a:pt x="2486699" y="0"/>
                </a:lnTo>
                <a:lnTo>
                  <a:pt x="2486699" y="2543938"/>
                </a:lnTo>
                <a:lnTo>
                  <a:pt x="0" y="25439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0" name="Freeform 10"/>
          <p:cNvSpPr/>
          <p:nvPr/>
        </p:nvSpPr>
        <p:spPr>
          <a:xfrm>
            <a:off x="1389063" y="469960"/>
            <a:ext cx="2138960" cy="431681"/>
          </a:xfrm>
          <a:custGeom>
            <a:avLst/>
            <a:gdLst/>
            <a:ahLst/>
            <a:cxnLst/>
            <a:rect l="l" t="t" r="r" b="b"/>
            <a:pathLst>
              <a:path w="3208440" h="647522">
                <a:moveTo>
                  <a:pt x="0" y="0"/>
                </a:moveTo>
                <a:lnTo>
                  <a:pt x="3208439" y="0"/>
                </a:lnTo>
                <a:lnTo>
                  <a:pt x="3208439" y="647522"/>
                </a:lnTo>
                <a:lnTo>
                  <a:pt x="0" y="6475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1" name="Freeform 11"/>
          <p:cNvSpPr/>
          <p:nvPr/>
        </p:nvSpPr>
        <p:spPr>
          <a:xfrm>
            <a:off x="11674196" y="4591697"/>
            <a:ext cx="815318" cy="1168915"/>
          </a:xfrm>
          <a:custGeom>
            <a:avLst/>
            <a:gdLst/>
            <a:ahLst/>
            <a:cxnLst/>
            <a:rect l="l" t="t" r="r" b="b"/>
            <a:pathLst>
              <a:path w="1222977" h="1753372">
                <a:moveTo>
                  <a:pt x="0" y="0"/>
                </a:moveTo>
                <a:lnTo>
                  <a:pt x="1222978" y="0"/>
                </a:lnTo>
                <a:lnTo>
                  <a:pt x="1222978" y="1753373"/>
                </a:lnTo>
                <a:lnTo>
                  <a:pt x="0" y="175337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2" name="Freeform 12"/>
          <p:cNvSpPr/>
          <p:nvPr/>
        </p:nvSpPr>
        <p:spPr>
          <a:xfrm>
            <a:off x="204055" y="-175020"/>
            <a:ext cx="649068" cy="1819099"/>
          </a:xfrm>
          <a:custGeom>
            <a:avLst/>
            <a:gdLst/>
            <a:ahLst/>
            <a:cxnLst/>
            <a:rect l="l" t="t" r="r" b="b"/>
            <a:pathLst>
              <a:path w="973602" h="2728649">
                <a:moveTo>
                  <a:pt x="0" y="0"/>
                </a:moveTo>
                <a:lnTo>
                  <a:pt x="973602" y="0"/>
                </a:lnTo>
                <a:lnTo>
                  <a:pt x="973602" y="2728649"/>
                </a:lnTo>
                <a:lnTo>
                  <a:pt x="0" y="27286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3" name="Freeform 13"/>
          <p:cNvSpPr/>
          <p:nvPr/>
        </p:nvSpPr>
        <p:spPr>
          <a:xfrm>
            <a:off x="-1155948" y="2401388"/>
            <a:ext cx="2141027" cy="2190309"/>
          </a:xfrm>
          <a:custGeom>
            <a:avLst/>
            <a:gdLst/>
            <a:ahLst/>
            <a:cxnLst/>
            <a:rect l="l" t="t" r="r" b="b"/>
            <a:pathLst>
              <a:path w="3211541" h="3285464">
                <a:moveTo>
                  <a:pt x="0" y="0"/>
                </a:moveTo>
                <a:lnTo>
                  <a:pt x="3211541" y="0"/>
                </a:lnTo>
                <a:lnTo>
                  <a:pt x="3211541" y="3285463"/>
                </a:lnTo>
                <a:lnTo>
                  <a:pt x="0" y="32854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4" name="Freeform 14"/>
          <p:cNvSpPr/>
          <p:nvPr/>
        </p:nvSpPr>
        <p:spPr>
          <a:xfrm>
            <a:off x="3175617" y="6310300"/>
            <a:ext cx="1852107" cy="1632169"/>
          </a:xfrm>
          <a:custGeom>
            <a:avLst/>
            <a:gdLst/>
            <a:ahLst/>
            <a:cxnLst/>
            <a:rect l="l" t="t" r="r" b="b"/>
            <a:pathLst>
              <a:path w="2778160" h="2448254">
                <a:moveTo>
                  <a:pt x="0" y="0"/>
                </a:moveTo>
                <a:lnTo>
                  <a:pt x="2778160" y="0"/>
                </a:lnTo>
                <a:lnTo>
                  <a:pt x="2778160" y="2448254"/>
                </a:lnTo>
                <a:lnTo>
                  <a:pt x="0" y="244825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76703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426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TextBox 3"/>
          <p:cNvSpPr txBox="1"/>
          <p:nvPr/>
        </p:nvSpPr>
        <p:spPr>
          <a:xfrm>
            <a:off x="4584785" y="928373"/>
            <a:ext cx="3022431" cy="562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2800" dirty="0">
                <a:solidFill>
                  <a:srgbClr val="303030"/>
                </a:solidFill>
                <a:latin typeface="Bobby Jones Soft"/>
              </a:rPr>
              <a:t>Stages of Support</a:t>
            </a:r>
          </a:p>
        </p:txBody>
      </p:sp>
      <p:sp>
        <p:nvSpPr>
          <p:cNvPr id="4" name="Freeform 4"/>
          <p:cNvSpPr/>
          <p:nvPr/>
        </p:nvSpPr>
        <p:spPr>
          <a:xfrm>
            <a:off x="1369763" y="1879216"/>
            <a:ext cx="4626916" cy="4088511"/>
          </a:xfrm>
          <a:custGeom>
            <a:avLst/>
            <a:gdLst/>
            <a:ahLst/>
            <a:cxnLst/>
            <a:rect l="l" t="t" r="r" b="b"/>
            <a:pathLst>
              <a:path w="6940374" h="6132766">
                <a:moveTo>
                  <a:pt x="0" y="0"/>
                </a:moveTo>
                <a:lnTo>
                  <a:pt x="6940374" y="0"/>
                </a:lnTo>
                <a:lnTo>
                  <a:pt x="6940374" y="6132767"/>
                </a:lnTo>
                <a:lnTo>
                  <a:pt x="0" y="61327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>
            <a:off x="6195322" y="1879216"/>
            <a:ext cx="4626916" cy="4088511"/>
          </a:xfrm>
          <a:custGeom>
            <a:avLst/>
            <a:gdLst/>
            <a:ahLst/>
            <a:cxnLst/>
            <a:rect l="l" t="t" r="r" b="b"/>
            <a:pathLst>
              <a:path w="6940374" h="6132766">
                <a:moveTo>
                  <a:pt x="0" y="0"/>
                </a:moveTo>
                <a:lnTo>
                  <a:pt x="6940374" y="0"/>
                </a:lnTo>
                <a:lnTo>
                  <a:pt x="6940374" y="6132767"/>
                </a:lnTo>
                <a:lnTo>
                  <a:pt x="0" y="61327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 rot="6344886">
            <a:off x="7685013" y="587835"/>
            <a:ext cx="624721" cy="569064"/>
          </a:xfrm>
          <a:custGeom>
            <a:avLst/>
            <a:gdLst/>
            <a:ahLst/>
            <a:cxnLst/>
            <a:rect l="l" t="t" r="r" b="b"/>
            <a:pathLst>
              <a:path w="937082" h="853596">
                <a:moveTo>
                  <a:pt x="0" y="0"/>
                </a:moveTo>
                <a:lnTo>
                  <a:pt x="937082" y="0"/>
                </a:lnTo>
                <a:lnTo>
                  <a:pt x="937082" y="853597"/>
                </a:lnTo>
                <a:lnTo>
                  <a:pt x="0" y="85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 rot="-4278304">
            <a:off x="3893278" y="1207603"/>
            <a:ext cx="624721" cy="569064"/>
          </a:xfrm>
          <a:custGeom>
            <a:avLst/>
            <a:gdLst/>
            <a:ahLst/>
            <a:cxnLst/>
            <a:rect l="l" t="t" r="r" b="b"/>
            <a:pathLst>
              <a:path w="937082" h="853596">
                <a:moveTo>
                  <a:pt x="0" y="0"/>
                </a:moveTo>
                <a:lnTo>
                  <a:pt x="937082" y="0"/>
                </a:lnTo>
                <a:lnTo>
                  <a:pt x="937082" y="853596"/>
                </a:lnTo>
                <a:lnTo>
                  <a:pt x="0" y="8535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/>
          <p:cNvSpPr/>
          <p:nvPr/>
        </p:nvSpPr>
        <p:spPr>
          <a:xfrm>
            <a:off x="10600709" y="-1214810"/>
            <a:ext cx="2640891" cy="2429619"/>
          </a:xfrm>
          <a:custGeom>
            <a:avLst/>
            <a:gdLst/>
            <a:ahLst/>
            <a:cxnLst/>
            <a:rect l="l" t="t" r="r" b="b"/>
            <a:pathLst>
              <a:path w="3961336" h="3644429">
                <a:moveTo>
                  <a:pt x="0" y="0"/>
                </a:moveTo>
                <a:lnTo>
                  <a:pt x="3961336" y="0"/>
                </a:lnTo>
                <a:lnTo>
                  <a:pt x="3961336" y="3644430"/>
                </a:lnTo>
                <a:lnTo>
                  <a:pt x="0" y="36444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Freeform 9"/>
          <p:cNvSpPr/>
          <p:nvPr/>
        </p:nvSpPr>
        <p:spPr>
          <a:xfrm>
            <a:off x="-390448" y="5454284"/>
            <a:ext cx="2128755" cy="1875965"/>
          </a:xfrm>
          <a:custGeom>
            <a:avLst/>
            <a:gdLst/>
            <a:ahLst/>
            <a:cxnLst/>
            <a:rect l="l" t="t" r="r" b="b"/>
            <a:pathLst>
              <a:path w="3193132" h="2813948">
                <a:moveTo>
                  <a:pt x="0" y="0"/>
                </a:moveTo>
                <a:lnTo>
                  <a:pt x="3193132" y="0"/>
                </a:lnTo>
                <a:lnTo>
                  <a:pt x="3193132" y="2813948"/>
                </a:lnTo>
                <a:lnTo>
                  <a:pt x="0" y="28139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10" name="Freeform 10"/>
          <p:cNvSpPr/>
          <p:nvPr/>
        </p:nvSpPr>
        <p:spPr>
          <a:xfrm rot="5400000">
            <a:off x="10713580" y="5194005"/>
            <a:ext cx="1990882" cy="405642"/>
          </a:xfrm>
          <a:custGeom>
            <a:avLst/>
            <a:gdLst/>
            <a:ahLst/>
            <a:cxnLst/>
            <a:rect l="l" t="t" r="r" b="b"/>
            <a:pathLst>
              <a:path w="2986323" h="608463">
                <a:moveTo>
                  <a:pt x="0" y="0"/>
                </a:moveTo>
                <a:lnTo>
                  <a:pt x="2986323" y="0"/>
                </a:lnTo>
                <a:lnTo>
                  <a:pt x="2986323" y="608463"/>
                </a:lnTo>
                <a:lnTo>
                  <a:pt x="0" y="6084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11" name="Freeform 11"/>
          <p:cNvSpPr/>
          <p:nvPr/>
        </p:nvSpPr>
        <p:spPr>
          <a:xfrm>
            <a:off x="-538762" y="399522"/>
            <a:ext cx="1908525" cy="572557"/>
          </a:xfrm>
          <a:custGeom>
            <a:avLst/>
            <a:gdLst/>
            <a:ahLst/>
            <a:cxnLst/>
            <a:rect l="l" t="t" r="r" b="b"/>
            <a:pathLst>
              <a:path w="2862787" h="858836">
                <a:moveTo>
                  <a:pt x="0" y="0"/>
                </a:moveTo>
                <a:lnTo>
                  <a:pt x="2862786" y="0"/>
                </a:lnTo>
                <a:lnTo>
                  <a:pt x="2862786" y="858836"/>
                </a:lnTo>
                <a:lnTo>
                  <a:pt x="0" y="8588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12" name="Freeform 12"/>
          <p:cNvSpPr/>
          <p:nvPr/>
        </p:nvSpPr>
        <p:spPr>
          <a:xfrm>
            <a:off x="9074097" y="5650458"/>
            <a:ext cx="2142706" cy="1928921"/>
          </a:xfrm>
          <a:custGeom>
            <a:avLst/>
            <a:gdLst/>
            <a:ahLst/>
            <a:cxnLst/>
            <a:rect l="l" t="t" r="r" b="b"/>
            <a:pathLst>
              <a:path w="3214059" h="2893382">
                <a:moveTo>
                  <a:pt x="0" y="0"/>
                </a:moveTo>
                <a:lnTo>
                  <a:pt x="3214059" y="0"/>
                </a:lnTo>
                <a:lnTo>
                  <a:pt x="3214059" y="2893382"/>
                </a:lnTo>
                <a:lnTo>
                  <a:pt x="0" y="28933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13" name="TextBox 13"/>
          <p:cNvSpPr txBox="1"/>
          <p:nvPr/>
        </p:nvSpPr>
        <p:spPr>
          <a:xfrm>
            <a:off x="2645597" y="2499185"/>
            <a:ext cx="2075247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667" dirty="0">
                <a:solidFill>
                  <a:srgbClr val="303030"/>
                </a:solidFill>
                <a:latin typeface="Bobby Jones Soft"/>
              </a:rPr>
              <a:t>Universal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51418" y="2984270"/>
            <a:ext cx="3273340" cy="2539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6"/>
              </a:lnSpc>
            </a:pPr>
            <a:r>
              <a:rPr lang="en-US" sz="1333" dirty="0">
                <a:solidFill>
                  <a:srgbClr val="303030"/>
                </a:solidFill>
                <a:latin typeface="Lazydog"/>
              </a:rPr>
              <a:t>Refreshed Graduated Approach &amp; Ordinarily Available Provision </a:t>
            </a:r>
          </a:p>
          <a:p>
            <a:pPr algn="ctr">
              <a:lnSpc>
                <a:spcPts val="2026"/>
              </a:lnSpc>
            </a:pPr>
            <a:endParaRPr lang="en-US" sz="1333" dirty="0">
              <a:solidFill>
                <a:srgbClr val="303030"/>
              </a:solidFill>
              <a:latin typeface="Lazydog"/>
            </a:endParaRPr>
          </a:p>
          <a:p>
            <a:pPr algn="ctr">
              <a:lnSpc>
                <a:spcPts val="2026"/>
              </a:lnSpc>
            </a:pPr>
            <a:r>
              <a:rPr lang="en-US" sz="1333" dirty="0">
                <a:solidFill>
                  <a:srgbClr val="303030"/>
                </a:solidFill>
                <a:latin typeface="Lazydog"/>
              </a:rPr>
              <a:t>SENCO Hub – Local Offer</a:t>
            </a:r>
          </a:p>
          <a:p>
            <a:pPr algn="ctr">
              <a:lnSpc>
                <a:spcPts val="2026"/>
              </a:lnSpc>
            </a:pPr>
            <a:endParaRPr lang="en-US" sz="1333" dirty="0">
              <a:solidFill>
                <a:srgbClr val="303030"/>
              </a:solidFill>
              <a:latin typeface="Lazydog"/>
            </a:endParaRPr>
          </a:p>
          <a:p>
            <a:pPr algn="ctr">
              <a:lnSpc>
                <a:spcPts val="2026"/>
              </a:lnSpc>
            </a:pPr>
            <a:r>
              <a:rPr lang="en-US" sz="1333" dirty="0">
                <a:solidFill>
                  <a:srgbClr val="303030"/>
                </a:solidFill>
                <a:latin typeface="Lazydog"/>
              </a:rPr>
              <a:t>SENCO Induction </a:t>
            </a:r>
            <a:br>
              <a:rPr lang="en-US" sz="1333" dirty="0">
                <a:solidFill>
                  <a:srgbClr val="303030"/>
                </a:solidFill>
                <a:latin typeface="Lazydog"/>
              </a:rPr>
            </a:br>
            <a:br>
              <a:rPr lang="en-US" sz="1333" dirty="0">
                <a:solidFill>
                  <a:srgbClr val="303030"/>
                </a:solidFill>
                <a:latin typeface="Lazydog"/>
              </a:rPr>
            </a:br>
            <a:r>
              <a:rPr lang="en-US" sz="1333" dirty="0">
                <a:solidFill>
                  <a:srgbClr val="303030"/>
                </a:solidFill>
                <a:latin typeface="Lazydog"/>
              </a:rPr>
              <a:t>SENCO Network</a:t>
            </a:r>
            <a:br>
              <a:rPr lang="en-US" sz="1333" dirty="0">
                <a:solidFill>
                  <a:srgbClr val="303030"/>
                </a:solidFill>
                <a:latin typeface="Lazydog"/>
              </a:rPr>
            </a:br>
            <a:br>
              <a:rPr lang="en-US" sz="1333" dirty="0">
                <a:solidFill>
                  <a:srgbClr val="303030"/>
                </a:solidFill>
                <a:latin typeface="Lazydog"/>
              </a:rPr>
            </a:br>
            <a:r>
              <a:rPr lang="en-US" sz="1333" dirty="0">
                <a:solidFill>
                  <a:srgbClr val="303030"/>
                </a:solidFill>
                <a:latin typeface="Lazydog"/>
              </a:rPr>
              <a:t>Exhibitions e.g., Assisted Technology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028672" y="2499185"/>
            <a:ext cx="2960217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667" dirty="0">
                <a:solidFill>
                  <a:srgbClr val="303030"/>
                </a:solidFill>
                <a:latin typeface="Bobby Jones Soft"/>
              </a:rPr>
              <a:t>Targeted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72110" y="3311257"/>
            <a:ext cx="3273340" cy="1000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6"/>
              </a:lnSpc>
            </a:pPr>
            <a:r>
              <a:rPr lang="en-US" sz="1333" dirty="0">
                <a:solidFill>
                  <a:srgbClr val="303030"/>
                </a:solidFill>
                <a:latin typeface="Lazydog"/>
              </a:rPr>
              <a:t>CPD offer for schools &amp; settings – published annually </a:t>
            </a:r>
            <a:br>
              <a:rPr lang="en-US" sz="1333" dirty="0">
                <a:solidFill>
                  <a:srgbClr val="303030"/>
                </a:solidFill>
                <a:latin typeface="Lazydog"/>
              </a:rPr>
            </a:br>
            <a:br>
              <a:rPr lang="en-US" sz="1333" dirty="0">
                <a:solidFill>
                  <a:srgbClr val="303030"/>
                </a:solidFill>
                <a:latin typeface="Lazydog"/>
              </a:rPr>
            </a:br>
            <a:r>
              <a:rPr lang="en-US" sz="1333" dirty="0">
                <a:solidFill>
                  <a:srgbClr val="303030"/>
                </a:solidFill>
                <a:latin typeface="Lazydog"/>
              </a:rPr>
              <a:t>The TA Academy</a:t>
            </a:r>
          </a:p>
        </p:txBody>
      </p:sp>
      <p:sp>
        <p:nvSpPr>
          <p:cNvPr id="17" name="Freeform 17"/>
          <p:cNvSpPr/>
          <p:nvPr/>
        </p:nvSpPr>
        <p:spPr>
          <a:xfrm rot="5400000">
            <a:off x="2226090" y="-717470"/>
            <a:ext cx="1479320" cy="1434941"/>
          </a:xfrm>
          <a:custGeom>
            <a:avLst/>
            <a:gdLst/>
            <a:ahLst/>
            <a:cxnLst/>
            <a:rect l="l" t="t" r="r" b="b"/>
            <a:pathLst>
              <a:path w="2218980" h="2152411">
                <a:moveTo>
                  <a:pt x="0" y="0"/>
                </a:moveTo>
                <a:lnTo>
                  <a:pt x="2218980" y="0"/>
                </a:lnTo>
                <a:lnTo>
                  <a:pt x="2218980" y="2152410"/>
                </a:lnTo>
                <a:lnTo>
                  <a:pt x="0" y="215241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8" name="Freeform 18"/>
          <p:cNvSpPr/>
          <p:nvPr/>
        </p:nvSpPr>
        <p:spPr>
          <a:xfrm rot="5400000">
            <a:off x="4481194" y="6197361"/>
            <a:ext cx="1677393" cy="1627071"/>
          </a:xfrm>
          <a:custGeom>
            <a:avLst/>
            <a:gdLst/>
            <a:ahLst/>
            <a:cxnLst/>
            <a:rect l="l" t="t" r="r" b="b"/>
            <a:pathLst>
              <a:path w="2516089" h="2440607">
                <a:moveTo>
                  <a:pt x="0" y="0"/>
                </a:moveTo>
                <a:lnTo>
                  <a:pt x="2516090" y="0"/>
                </a:lnTo>
                <a:lnTo>
                  <a:pt x="2516090" y="2440607"/>
                </a:lnTo>
                <a:lnTo>
                  <a:pt x="0" y="244060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426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TextBox 3"/>
          <p:cNvSpPr txBox="1"/>
          <p:nvPr/>
        </p:nvSpPr>
        <p:spPr>
          <a:xfrm>
            <a:off x="4584785" y="928373"/>
            <a:ext cx="3022431" cy="562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2800" dirty="0">
                <a:solidFill>
                  <a:srgbClr val="303030"/>
                </a:solidFill>
                <a:latin typeface="Bobby Jones Soft"/>
              </a:rPr>
              <a:t>Stages of Support</a:t>
            </a:r>
          </a:p>
        </p:txBody>
      </p:sp>
      <p:sp>
        <p:nvSpPr>
          <p:cNvPr id="4" name="Freeform 4"/>
          <p:cNvSpPr/>
          <p:nvPr/>
        </p:nvSpPr>
        <p:spPr>
          <a:xfrm>
            <a:off x="1369762" y="1879216"/>
            <a:ext cx="4626916" cy="4088511"/>
          </a:xfrm>
          <a:custGeom>
            <a:avLst/>
            <a:gdLst/>
            <a:ahLst/>
            <a:cxnLst/>
            <a:rect l="l" t="t" r="r" b="b"/>
            <a:pathLst>
              <a:path w="6940374" h="6132766">
                <a:moveTo>
                  <a:pt x="0" y="0"/>
                </a:moveTo>
                <a:lnTo>
                  <a:pt x="6940374" y="0"/>
                </a:lnTo>
                <a:lnTo>
                  <a:pt x="6940374" y="6132767"/>
                </a:lnTo>
                <a:lnTo>
                  <a:pt x="0" y="61327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>
            <a:off x="6195322" y="1879216"/>
            <a:ext cx="4626916" cy="4088511"/>
          </a:xfrm>
          <a:custGeom>
            <a:avLst/>
            <a:gdLst/>
            <a:ahLst/>
            <a:cxnLst/>
            <a:rect l="l" t="t" r="r" b="b"/>
            <a:pathLst>
              <a:path w="6940374" h="6132766">
                <a:moveTo>
                  <a:pt x="0" y="0"/>
                </a:moveTo>
                <a:lnTo>
                  <a:pt x="6940374" y="0"/>
                </a:lnTo>
                <a:lnTo>
                  <a:pt x="6940374" y="6132767"/>
                </a:lnTo>
                <a:lnTo>
                  <a:pt x="0" y="61327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 rot="6344886">
            <a:off x="7685013" y="587835"/>
            <a:ext cx="624721" cy="569064"/>
          </a:xfrm>
          <a:custGeom>
            <a:avLst/>
            <a:gdLst/>
            <a:ahLst/>
            <a:cxnLst/>
            <a:rect l="l" t="t" r="r" b="b"/>
            <a:pathLst>
              <a:path w="937082" h="853596">
                <a:moveTo>
                  <a:pt x="0" y="0"/>
                </a:moveTo>
                <a:lnTo>
                  <a:pt x="937082" y="0"/>
                </a:lnTo>
                <a:lnTo>
                  <a:pt x="937082" y="853597"/>
                </a:lnTo>
                <a:lnTo>
                  <a:pt x="0" y="85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 rot="-4278304">
            <a:off x="3893278" y="1207603"/>
            <a:ext cx="624721" cy="569064"/>
          </a:xfrm>
          <a:custGeom>
            <a:avLst/>
            <a:gdLst/>
            <a:ahLst/>
            <a:cxnLst/>
            <a:rect l="l" t="t" r="r" b="b"/>
            <a:pathLst>
              <a:path w="937082" h="853596">
                <a:moveTo>
                  <a:pt x="0" y="0"/>
                </a:moveTo>
                <a:lnTo>
                  <a:pt x="937082" y="0"/>
                </a:lnTo>
                <a:lnTo>
                  <a:pt x="937082" y="853596"/>
                </a:lnTo>
                <a:lnTo>
                  <a:pt x="0" y="8535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/>
          <p:cNvSpPr/>
          <p:nvPr/>
        </p:nvSpPr>
        <p:spPr>
          <a:xfrm>
            <a:off x="10600709" y="-1214810"/>
            <a:ext cx="2640891" cy="2429619"/>
          </a:xfrm>
          <a:custGeom>
            <a:avLst/>
            <a:gdLst/>
            <a:ahLst/>
            <a:cxnLst/>
            <a:rect l="l" t="t" r="r" b="b"/>
            <a:pathLst>
              <a:path w="3961336" h="3644429">
                <a:moveTo>
                  <a:pt x="0" y="0"/>
                </a:moveTo>
                <a:lnTo>
                  <a:pt x="3961336" y="0"/>
                </a:lnTo>
                <a:lnTo>
                  <a:pt x="3961336" y="3644430"/>
                </a:lnTo>
                <a:lnTo>
                  <a:pt x="0" y="36444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Freeform 9"/>
          <p:cNvSpPr/>
          <p:nvPr/>
        </p:nvSpPr>
        <p:spPr>
          <a:xfrm>
            <a:off x="-390448" y="5454284"/>
            <a:ext cx="2128755" cy="1875965"/>
          </a:xfrm>
          <a:custGeom>
            <a:avLst/>
            <a:gdLst/>
            <a:ahLst/>
            <a:cxnLst/>
            <a:rect l="l" t="t" r="r" b="b"/>
            <a:pathLst>
              <a:path w="3193132" h="2813948">
                <a:moveTo>
                  <a:pt x="0" y="0"/>
                </a:moveTo>
                <a:lnTo>
                  <a:pt x="3193132" y="0"/>
                </a:lnTo>
                <a:lnTo>
                  <a:pt x="3193132" y="2813948"/>
                </a:lnTo>
                <a:lnTo>
                  <a:pt x="0" y="28139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10" name="Freeform 10"/>
          <p:cNvSpPr/>
          <p:nvPr/>
        </p:nvSpPr>
        <p:spPr>
          <a:xfrm rot="5400000">
            <a:off x="10713580" y="5194005"/>
            <a:ext cx="1990882" cy="405642"/>
          </a:xfrm>
          <a:custGeom>
            <a:avLst/>
            <a:gdLst/>
            <a:ahLst/>
            <a:cxnLst/>
            <a:rect l="l" t="t" r="r" b="b"/>
            <a:pathLst>
              <a:path w="2986323" h="608463">
                <a:moveTo>
                  <a:pt x="0" y="0"/>
                </a:moveTo>
                <a:lnTo>
                  <a:pt x="2986323" y="0"/>
                </a:lnTo>
                <a:lnTo>
                  <a:pt x="2986323" y="608463"/>
                </a:lnTo>
                <a:lnTo>
                  <a:pt x="0" y="6084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11" name="Freeform 11"/>
          <p:cNvSpPr/>
          <p:nvPr/>
        </p:nvSpPr>
        <p:spPr>
          <a:xfrm>
            <a:off x="-538762" y="399522"/>
            <a:ext cx="1908525" cy="572557"/>
          </a:xfrm>
          <a:custGeom>
            <a:avLst/>
            <a:gdLst/>
            <a:ahLst/>
            <a:cxnLst/>
            <a:rect l="l" t="t" r="r" b="b"/>
            <a:pathLst>
              <a:path w="2862787" h="858836">
                <a:moveTo>
                  <a:pt x="0" y="0"/>
                </a:moveTo>
                <a:lnTo>
                  <a:pt x="2862786" y="0"/>
                </a:lnTo>
                <a:lnTo>
                  <a:pt x="2862786" y="858836"/>
                </a:lnTo>
                <a:lnTo>
                  <a:pt x="0" y="8588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12" name="Freeform 12"/>
          <p:cNvSpPr/>
          <p:nvPr/>
        </p:nvSpPr>
        <p:spPr>
          <a:xfrm>
            <a:off x="9074097" y="5650458"/>
            <a:ext cx="2142706" cy="1928921"/>
          </a:xfrm>
          <a:custGeom>
            <a:avLst/>
            <a:gdLst/>
            <a:ahLst/>
            <a:cxnLst/>
            <a:rect l="l" t="t" r="r" b="b"/>
            <a:pathLst>
              <a:path w="3214059" h="2893382">
                <a:moveTo>
                  <a:pt x="0" y="0"/>
                </a:moveTo>
                <a:lnTo>
                  <a:pt x="3214059" y="0"/>
                </a:lnTo>
                <a:lnTo>
                  <a:pt x="3214059" y="2893382"/>
                </a:lnTo>
                <a:lnTo>
                  <a:pt x="0" y="28933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13" name="TextBox 13"/>
          <p:cNvSpPr txBox="1"/>
          <p:nvPr/>
        </p:nvSpPr>
        <p:spPr>
          <a:xfrm>
            <a:off x="2645597" y="2499185"/>
            <a:ext cx="2075247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667" dirty="0">
                <a:solidFill>
                  <a:srgbClr val="303030"/>
                </a:solidFill>
                <a:latin typeface="Bobby Jones Soft"/>
              </a:rPr>
              <a:t>Specialist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38307" y="3072569"/>
            <a:ext cx="4158606" cy="2796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26"/>
              </a:lnSpc>
            </a:pPr>
            <a:r>
              <a:rPr lang="en-US" sz="1333" dirty="0">
                <a:solidFill>
                  <a:srgbClr val="303030"/>
                </a:solidFill>
                <a:latin typeface="Lazydog"/>
              </a:rPr>
              <a:t>Consultancy for new resource specialist provisions </a:t>
            </a:r>
          </a:p>
          <a:p>
            <a:pPr algn="ctr">
              <a:lnSpc>
                <a:spcPts val="2026"/>
              </a:lnSpc>
            </a:pPr>
            <a:endParaRPr lang="en-US" sz="1333" dirty="0">
              <a:solidFill>
                <a:srgbClr val="303030"/>
              </a:solidFill>
              <a:latin typeface="Lazydog"/>
            </a:endParaRPr>
          </a:p>
          <a:p>
            <a:pPr algn="ctr">
              <a:lnSpc>
                <a:spcPts val="2026"/>
              </a:lnSpc>
            </a:pPr>
            <a:r>
              <a:rPr lang="en-US" sz="1333" dirty="0">
                <a:solidFill>
                  <a:srgbClr val="303030"/>
                </a:solidFill>
                <a:latin typeface="Lazydog"/>
              </a:rPr>
              <a:t>BUSS x 2 settings</a:t>
            </a:r>
          </a:p>
          <a:p>
            <a:pPr algn="ctr">
              <a:lnSpc>
                <a:spcPts val="2026"/>
              </a:lnSpc>
            </a:pPr>
            <a:endParaRPr lang="en-US" sz="1333" dirty="0">
              <a:solidFill>
                <a:srgbClr val="303030"/>
              </a:solidFill>
              <a:latin typeface="Lazydog"/>
            </a:endParaRPr>
          </a:p>
          <a:p>
            <a:pPr algn="ctr">
              <a:lnSpc>
                <a:spcPts val="2026"/>
              </a:lnSpc>
            </a:pPr>
            <a:r>
              <a:rPr lang="en-US" sz="1333" dirty="0">
                <a:solidFill>
                  <a:srgbClr val="303030"/>
                </a:solidFill>
                <a:latin typeface="Lazydog"/>
              </a:rPr>
              <a:t>ELKLAN Communication Friendly Settings x10 settings</a:t>
            </a:r>
          </a:p>
          <a:p>
            <a:pPr algn="ctr">
              <a:lnSpc>
                <a:spcPts val="2026"/>
              </a:lnSpc>
            </a:pPr>
            <a:endParaRPr lang="en-US" sz="1333" dirty="0">
              <a:solidFill>
                <a:srgbClr val="303030"/>
              </a:solidFill>
              <a:latin typeface="Lazydog"/>
            </a:endParaRPr>
          </a:p>
          <a:p>
            <a:pPr algn="ctr">
              <a:lnSpc>
                <a:spcPts val="2026"/>
              </a:lnSpc>
            </a:pPr>
            <a:r>
              <a:rPr lang="en-US" sz="1333" dirty="0">
                <a:solidFill>
                  <a:srgbClr val="303030"/>
                </a:solidFill>
                <a:latin typeface="Lazydog"/>
              </a:rPr>
              <a:t>Outreach support from specialist settings</a:t>
            </a:r>
            <a:br>
              <a:rPr lang="en-US" sz="1333" dirty="0">
                <a:solidFill>
                  <a:srgbClr val="303030"/>
                </a:solidFill>
                <a:latin typeface="Lazydog"/>
              </a:rPr>
            </a:br>
            <a:br>
              <a:rPr lang="en-US" sz="1333" dirty="0">
                <a:solidFill>
                  <a:srgbClr val="303030"/>
                </a:solidFill>
                <a:latin typeface="Lazydog"/>
              </a:rPr>
            </a:br>
            <a:r>
              <a:rPr lang="en-US" sz="1333" dirty="0">
                <a:solidFill>
                  <a:srgbClr val="303030"/>
                </a:solidFill>
                <a:latin typeface="Lazydog"/>
              </a:rPr>
              <a:t>Multi agency triage meetings for schools/settings -&gt; case discussions</a:t>
            </a:r>
            <a:br>
              <a:rPr lang="en-US" sz="1333" dirty="0">
                <a:solidFill>
                  <a:srgbClr val="303030"/>
                </a:solidFill>
                <a:latin typeface="Lazydog"/>
              </a:rPr>
            </a:br>
            <a:endParaRPr lang="en-US" sz="1333" dirty="0">
              <a:solidFill>
                <a:srgbClr val="303030"/>
              </a:solidFill>
              <a:latin typeface="Lazydog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028672" y="2499185"/>
            <a:ext cx="2960217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667" dirty="0">
                <a:solidFill>
                  <a:srgbClr val="303030"/>
                </a:solidFill>
                <a:latin typeface="Bobby Jones Soft"/>
              </a:rPr>
              <a:t>Bespoke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72110" y="3311257"/>
            <a:ext cx="3273340" cy="1770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6"/>
              </a:lnSpc>
            </a:pPr>
            <a:r>
              <a:rPr lang="en-US" sz="1333" dirty="0">
                <a:solidFill>
                  <a:srgbClr val="303030"/>
                </a:solidFill>
                <a:latin typeface="Lazydog"/>
              </a:rPr>
              <a:t>Borough wide pilot – ICF</a:t>
            </a:r>
          </a:p>
          <a:p>
            <a:pPr algn="ctr">
              <a:lnSpc>
                <a:spcPts val="2026"/>
              </a:lnSpc>
            </a:pPr>
            <a:endParaRPr lang="en-US" sz="1333" dirty="0">
              <a:solidFill>
                <a:srgbClr val="303030"/>
              </a:solidFill>
              <a:latin typeface="Lazydog"/>
            </a:endParaRPr>
          </a:p>
          <a:p>
            <a:pPr algn="ctr">
              <a:lnSpc>
                <a:spcPts val="2026"/>
              </a:lnSpc>
            </a:pPr>
            <a:r>
              <a:rPr lang="en-US" sz="1333" dirty="0">
                <a:solidFill>
                  <a:srgbClr val="303030"/>
                </a:solidFill>
                <a:latin typeface="Lazydog"/>
              </a:rPr>
              <a:t>CPD for family hub staff, collaboration with EYFS settings &amp; health e.g. Early Birds, PINS </a:t>
            </a:r>
          </a:p>
          <a:p>
            <a:pPr algn="ctr">
              <a:lnSpc>
                <a:spcPts val="2026"/>
              </a:lnSpc>
            </a:pPr>
            <a:endParaRPr lang="en-US" sz="1333" dirty="0">
              <a:solidFill>
                <a:srgbClr val="303030"/>
              </a:solidFill>
              <a:latin typeface="Lazydog"/>
            </a:endParaRPr>
          </a:p>
          <a:p>
            <a:pPr algn="ctr">
              <a:lnSpc>
                <a:spcPts val="2026"/>
              </a:lnSpc>
            </a:pPr>
            <a:endParaRPr lang="en-US" sz="1333" dirty="0">
              <a:solidFill>
                <a:srgbClr val="303030"/>
              </a:solidFill>
              <a:latin typeface="Lazydog"/>
            </a:endParaRPr>
          </a:p>
        </p:txBody>
      </p:sp>
      <p:sp>
        <p:nvSpPr>
          <p:cNvPr id="17" name="Freeform 17"/>
          <p:cNvSpPr/>
          <p:nvPr/>
        </p:nvSpPr>
        <p:spPr>
          <a:xfrm rot="5400000">
            <a:off x="2226090" y="-717470"/>
            <a:ext cx="1479320" cy="1434941"/>
          </a:xfrm>
          <a:custGeom>
            <a:avLst/>
            <a:gdLst/>
            <a:ahLst/>
            <a:cxnLst/>
            <a:rect l="l" t="t" r="r" b="b"/>
            <a:pathLst>
              <a:path w="2218980" h="2152411">
                <a:moveTo>
                  <a:pt x="0" y="0"/>
                </a:moveTo>
                <a:lnTo>
                  <a:pt x="2218980" y="0"/>
                </a:lnTo>
                <a:lnTo>
                  <a:pt x="2218980" y="2152410"/>
                </a:lnTo>
                <a:lnTo>
                  <a:pt x="0" y="215241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8" name="Freeform 18"/>
          <p:cNvSpPr/>
          <p:nvPr/>
        </p:nvSpPr>
        <p:spPr>
          <a:xfrm rot="5400000">
            <a:off x="4481194" y="6197361"/>
            <a:ext cx="1677393" cy="1627071"/>
          </a:xfrm>
          <a:custGeom>
            <a:avLst/>
            <a:gdLst/>
            <a:ahLst/>
            <a:cxnLst/>
            <a:rect l="l" t="t" r="r" b="b"/>
            <a:pathLst>
              <a:path w="2516089" h="2440607">
                <a:moveTo>
                  <a:pt x="0" y="0"/>
                </a:moveTo>
                <a:lnTo>
                  <a:pt x="2516090" y="0"/>
                </a:lnTo>
                <a:lnTo>
                  <a:pt x="2516090" y="2440607"/>
                </a:lnTo>
                <a:lnTo>
                  <a:pt x="0" y="244060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83621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2555751" y="1748203"/>
            <a:ext cx="6722981" cy="3752645"/>
          </a:xfrm>
          <a:custGeom>
            <a:avLst/>
            <a:gdLst/>
            <a:ahLst/>
            <a:cxnLst/>
            <a:rect l="l" t="t" r="r" b="b"/>
            <a:pathLst>
              <a:path w="10084471" h="5628968">
                <a:moveTo>
                  <a:pt x="0" y="0"/>
                </a:moveTo>
                <a:lnTo>
                  <a:pt x="10084470" y="0"/>
                </a:lnTo>
                <a:lnTo>
                  <a:pt x="10084470" y="5628968"/>
                </a:lnTo>
                <a:lnTo>
                  <a:pt x="0" y="56289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 rot="5771963">
            <a:off x="8763739" y="1854555"/>
            <a:ext cx="983877" cy="896222"/>
          </a:xfrm>
          <a:custGeom>
            <a:avLst/>
            <a:gdLst/>
            <a:ahLst/>
            <a:cxnLst/>
            <a:rect l="l" t="t" r="r" b="b"/>
            <a:pathLst>
              <a:path w="1475815" h="1344333">
                <a:moveTo>
                  <a:pt x="0" y="0"/>
                </a:moveTo>
                <a:lnTo>
                  <a:pt x="1475815" y="0"/>
                </a:lnTo>
                <a:lnTo>
                  <a:pt x="1475815" y="1344333"/>
                </a:lnTo>
                <a:lnTo>
                  <a:pt x="0" y="1344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 rot="-4851227">
            <a:off x="2584423" y="4063149"/>
            <a:ext cx="983877" cy="896222"/>
          </a:xfrm>
          <a:custGeom>
            <a:avLst/>
            <a:gdLst/>
            <a:ahLst/>
            <a:cxnLst/>
            <a:rect l="l" t="t" r="r" b="b"/>
            <a:pathLst>
              <a:path w="1475815" h="1344333">
                <a:moveTo>
                  <a:pt x="0" y="0"/>
                </a:moveTo>
                <a:lnTo>
                  <a:pt x="1475815" y="0"/>
                </a:lnTo>
                <a:lnTo>
                  <a:pt x="1475815" y="1344333"/>
                </a:lnTo>
                <a:lnTo>
                  <a:pt x="0" y="1344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>
            <a:off x="-702253" y="518398"/>
            <a:ext cx="1722002" cy="1933521"/>
          </a:xfrm>
          <a:custGeom>
            <a:avLst/>
            <a:gdLst/>
            <a:ahLst/>
            <a:cxnLst/>
            <a:rect l="l" t="t" r="r" b="b"/>
            <a:pathLst>
              <a:path w="2583003" h="2900282">
                <a:moveTo>
                  <a:pt x="0" y="0"/>
                </a:moveTo>
                <a:lnTo>
                  <a:pt x="2583003" y="0"/>
                </a:lnTo>
                <a:lnTo>
                  <a:pt x="2583003" y="2900282"/>
                </a:lnTo>
                <a:lnTo>
                  <a:pt x="0" y="29002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/>
          <p:cNvSpPr/>
          <p:nvPr/>
        </p:nvSpPr>
        <p:spPr>
          <a:xfrm>
            <a:off x="11406052" y="4329864"/>
            <a:ext cx="1571897" cy="2027281"/>
          </a:xfrm>
          <a:custGeom>
            <a:avLst/>
            <a:gdLst/>
            <a:ahLst/>
            <a:cxnLst/>
            <a:rect l="l" t="t" r="r" b="b"/>
            <a:pathLst>
              <a:path w="2357845" h="3040921">
                <a:moveTo>
                  <a:pt x="0" y="0"/>
                </a:moveTo>
                <a:lnTo>
                  <a:pt x="2357846" y="0"/>
                </a:lnTo>
                <a:lnTo>
                  <a:pt x="2357846" y="3040921"/>
                </a:lnTo>
                <a:lnTo>
                  <a:pt x="0" y="30409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Freeform 9"/>
          <p:cNvSpPr/>
          <p:nvPr/>
        </p:nvSpPr>
        <p:spPr>
          <a:xfrm rot="-605109">
            <a:off x="4131700" y="1328203"/>
            <a:ext cx="974020" cy="874021"/>
          </a:xfrm>
          <a:custGeom>
            <a:avLst/>
            <a:gdLst/>
            <a:ahLst/>
            <a:cxnLst/>
            <a:rect l="l" t="t" r="r" b="b"/>
            <a:pathLst>
              <a:path w="1461030" h="1311031">
                <a:moveTo>
                  <a:pt x="0" y="0"/>
                </a:moveTo>
                <a:lnTo>
                  <a:pt x="1461030" y="0"/>
                </a:lnTo>
                <a:lnTo>
                  <a:pt x="1461030" y="1311031"/>
                </a:lnTo>
                <a:lnTo>
                  <a:pt x="0" y="13110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0" name="Freeform 10"/>
          <p:cNvSpPr/>
          <p:nvPr/>
        </p:nvSpPr>
        <p:spPr>
          <a:xfrm>
            <a:off x="1606517" y="6039835"/>
            <a:ext cx="1612373" cy="1078883"/>
          </a:xfrm>
          <a:custGeom>
            <a:avLst/>
            <a:gdLst/>
            <a:ahLst/>
            <a:cxnLst/>
            <a:rect l="l" t="t" r="r" b="b"/>
            <a:pathLst>
              <a:path w="2418559" h="1618325">
                <a:moveTo>
                  <a:pt x="0" y="0"/>
                </a:moveTo>
                <a:lnTo>
                  <a:pt x="2418560" y="0"/>
                </a:lnTo>
                <a:lnTo>
                  <a:pt x="2418560" y="1618325"/>
                </a:lnTo>
                <a:lnTo>
                  <a:pt x="0" y="16183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1" name="Freeform 11"/>
          <p:cNvSpPr/>
          <p:nvPr/>
        </p:nvSpPr>
        <p:spPr>
          <a:xfrm rot="636545">
            <a:off x="11658466" y="2163886"/>
            <a:ext cx="817425" cy="1730000"/>
          </a:xfrm>
          <a:custGeom>
            <a:avLst/>
            <a:gdLst/>
            <a:ahLst/>
            <a:cxnLst/>
            <a:rect l="l" t="t" r="r" b="b"/>
            <a:pathLst>
              <a:path w="1226137" h="2595000">
                <a:moveTo>
                  <a:pt x="0" y="0"/>
                </a:moveTo>
                <a:lnTo>
                  <a:pt x="1226138" y="0"/>
                </a:lnTo>
                <a:lnTo>
                  <a:pt x="1226138" y="2595000"/>
                </a:lnTo>
                <a:lnTo>
                  <a:pt x="0" y="2595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2" name="Freeform 12"/>
          <p:cNvSpPr/>
          <p:nvPr/>
        </p:nvSpPr>
        <p:spPr>
          <a:xfrm>
            <a:off x="-994676" y="5154629"/>
            <a:ext cx="1989351" cy="2035142"/>
          </a:xfrm>
          <a:custGeom>
            <a:avLst/>
            <a:gdLst/>
            <a:ahLst/>
            <a:cxnLst/>
            <a:rect l="l" t="t" r="r" b="b"/>
            <a:pathLst>
              <a:path w="2984027" h="3052713">
                <a:moveTo>
                  <a:pt x="0" y="0"/>
                </a:moveTo>
                <a:lnTo>
                  <a:pt x="2984028" y="0"/>
                </a:lnTo>
                <a:lnTo>
                  <a:pt x="2984028" y="3052714"/>
                </a:lnTo>
                <a:lnTo>
                  <a:pt x="0" y="305271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3" name="Freeform 13"/>
          <p:cNvSpPr/>
          <p:nvPr/>
        </p:nvSpPr>
        <p:spPr>
          <a:xfrm>
            <a:off x="8294257" y="6039834"/>
            <a:ext cx="3035144" cy="634621"/>
          </a:xfrm>
          <a:custGeom>
            <a:avLst/>
            <a:gdLst/>
            <a:ahLst/>
            <a:cxnLst/>
            <a:rect l="l" t="t" r="r" b="b"/>
            <a:pathLst>
              <a:path w="4552716" h="951932">
                <a:moveTo>
                  <a:pt x="0" y="0"/>
                </a:moveTo>
                <a:lnTo>
                  <a:pt x="4552717" y="0"/>
                </a:lnTo>
                <a:lnTo>
                  <a:pt x="4552717" y="951932"/>
                </a:lnTo>
                <a:lnTo>
                  <a:pt x="0" y="95193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4" name="Freeform 14"/>
          <p:cNvSpPr/>
          <p:nvPr/>
        </p:nvSpPr>
        <p:spPr>
          <a:xfrm rot="-10800000">
            <a:off x="1071095" y="-1178494"/>
            <a:ext cx="2005267" cy="1759622"/>
          </a:xfrm>
          <a:custGeom>
            <a:avLst/>
            <a:gdLst/>
            <a:ahLst/>
            <a:cxnLst/>
            <a:rect l="l" t="t" r="r" b="b"/>
            <a:pathLst>
              <a:path w="3007901" h="2639433">
                <a:moveTo>
                  <a:pt x="0" y="0"/>
                </a:moveTo>
                <a:lnTo>
                  <a:pt x="3007900" y="0"/>
                </a:lnTo>
                <a:lnTo>
                  <a:pt x="3007900" y="2639433"/>
                </a:lnTo>
                <a:lnTo>
                  <a:pt x="0" y="263943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5" name="Freeform 15"/>
          <p:cNvSpPr/>
          <p:nvPr/>
        </p:nvSpPr>
        <p:spPr>
          <a:xfrm>
            <a:off x="10638807" y="-857549"/>
            <a:ext cx="1989351" cy="2035142"/>
          </a:xfrm>
          <a:custGeom>
            <a:avLst/>
            <a:gdLst/>
            <a:ahLst/>
            <a:cxnLst/>
            <a:rect l="l" t="t" r="r" b="b"/>
            <a:pathLst>
              <a:path w="2984027" h="3052713">
                <a:moveTo>
                  <a:pt x="0" y="0"/>
                </a:moveTo>
                <a:lnTo>
                  <a:pt x="2984027" y="0"/>
                </a:lnTo>
                <a:lnTo>
                  <a:pt x="2984027" y="3052713"/>
                </a:lnTo>
                <a:lnTo>
                  <a:pt x="0" y="30527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6" name="Freeform 16"/>
          <p:cNvSpPr/>
          <p:nvPr/>
        </p:nvSpPr>
        <p:spPr>
          <a:xfrm>
            <a:off x="-741366" y="2612491"/>
            <a:ext cx="1246067" cy="1898768"/>
          </a:xfrm>
          <a:custGeom>
            <a:avLst/>
            <a:gdLst/>
            <a:ahLst/>
            <a:cxnLst/>
            <a:rect l="l" t="t" r="r" b="b"/>
            <a:pathLst>
              <a:path w="1869100" h="2848152">
                <a:moveTo>
                  <a:pt x="0" y="0"/>
                </a:moveTo>
                <a:lnTo>
                  <a:pt x="1869100" y="0"/>
                </a:lnTo>
                <a:lnTo>
                  <a:pt x="1869100" y="2848152"/>
                </a:lnTo>
                <a:lnTo>
                  <a:pt x="0" y="284815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7" name="Freeform 17"/>
          <p:cNvSpPr/>
          <p:nvPr/>
        </p:nvSpPr>
        <p:spPr>
          <a:xfrm>
            <a:off x="7702189" y="-1430518"/>
            <a:ext cx="2441951" cy="2246595"/>
          </a:xfrm>
          <a:custGeom>
            <a:avLst/>
            <a:gdLst/>
            <a:ahLst/>
            <a:cxnLst/>
            <a:rect l="l" t="t" r="r" b="b"/>
            <a:pathLst>
              <a:path w="3662926" h="3369892">
                <a:moveTo>
                  <a:pt x="0" y="0"/>
                </a:moveTo>
                <a:lnTo>
                  <a:pt x="3662926" y="0"/>
                </a:lnTo>
                <a:lnTo>
                  <a:pt x="3662926" y="3369893"/>
                </a:lnTo>
                <a:lnTo>
                  <a:pt x="0" y="336989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8" name="TextBox 18"/>
          <p:cNvSpPr txBox="1"/>
          <p:nvPr/>
        </p:nvSpPr>
        <p:spPr>
          <a:xfrm>
            <a:off x="3607956" y="2439672"/>
            <a:ext cx="4976090" cy="191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4800" dirty="0">
                <a:solidFill>
                  <a:srgbClr val="303030"/>
                </a:solidFill>
                <a:latin typeface="Bobby Jones Soft"/>
              </a:rPr>
              <a:t>SEND Training &amp; CPD 2024/25</a:t>
            </a:r>
          </a:p>
        </p:txBody>
      </p:sp>
      <p:sp>
        <p:nvSpPr>
          <p:cNvPr id="19" name="Freeform 19"/>
          <p:cNvSpPr/>
          <p:nvPr/>
        </p:nvSpPr>
        <p:spPr>
          <a:xfrm>
            <a:off x="3995805" y="209947"/>
            <a:ext cx="2357831" cy="475853"/>
          </a:xfrm>
          <a:custGeom>
            <a:avLst/>
            <a:gdLst/>
            <a:ahLst/>
            <a:cxnLst/>
            <a:rect l="l" t="t" r="r" b="b"/>
            <a:pathLst>
              <a:path w="3536747" h="713780">
                <a:moveTo>
                  <a:pt x="0" y="0"/>
                </a:moveTo>
                <a:lnTo>
                  <a:pt x="3536747" y="0"/>
                </a:lnTo>
                <a:lnTo>
                  <a:pt x="3536747" y="713780"/>
                </a:lnTo>
                <a:lnTo>
                  <a:pt x="0" y="71378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0" name="Freeform 20"/>
          <p:cNvSpPr/>
          <p:nvPr/>
        </p:nvSpPr>
        <p:spPr>
          <a:xfrm>
            <a:off x="9070379" y="4005936"/>
            <a:ext cx="683912" cy="1010648"/>
          </a:xfrm>
          <a:custGeom>
            <a:avLst/>
            <a:gdLst/>
            <a:ahLst/>
            <a:cxnLst/>
            <a:rect l="l" t="t" r="r" b="b"/>
            <a:pathLst>
              <a:path w="1025868" h="1515972">
                <a:moveTo>
                  <a:pt x="0" y="0"/>
                </a:moveTo>
                <a:lnTo>
                  <a:pt x="1025868" y="0"/>
                </a:lnTo>
                <a:lnTo>
                  <a:pt x="1025868" y="1515971"/>
                </a:lnTo>
                <a:lnTo>
                  <a:pt x="0" y="151597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09186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685800" y="2193577"/>
            <a:ext cx="2996529" cy="2021295"/>
          </a:xfrm>
          <a:custGeom>
            <a:avLst/>
            <a:gdLst/>
            <a:ahLst/>
            <a:cxnLst/>
            <a:rect l="l" t="t" r="r" b="b"/>
            <a:pathLst>
              <a:path w="4494794" h="3031943">
                <a:moveTo>
                  <a:pt x="0" y="0"/>
                </a:moveTo>
                <a:lnTo>
                  <a:pt x="4494794" y="0"/>
                </a:lnTo>
                <a:lnTo>
                  <a:pt x="4494794" y="3031943"/>
                </a:lnTo>
                <a:lnTo>
                  <a:pt x="0" y="30319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>
            <a:off x="728801" y="433072"/>
            <a:ext cx="2996529" cy="1672609"/>
          </a:xfrm>
          <a:custGeom>
            <a:avLst/>
            <a:gdLst/>
            <a:ahLst/>
            <a:cxnLst/>
            <a:rect l="l" t="t" r="r" b="b"/>
            <a:pathLst>
              <a:path w="4494794" h="2508913">
                <a:moveTo>
                  <a:pt x="0" y="0"/>
                </a:moveTo>
                <a:lnTo>
                  <a:pt x="4494794" y="0"/>
                </a:lnTo>
                <a:lnTo>
                  <a:pt x="4494794" y="2508913"/>
                </a:lnTo>
                <a:lnTo>
                  <a:pt x="0" y="25089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>
            <a:off x="685800" y="4279154"/>
            <a:ext cx="2996529" cy="2124812"/>
          </a:xfrm>
          <a:custGeom>
            <a:avLst/>
            <a:gdLst/>
            <a:ahLst/>
            <a:cxnLst/>
            <a:rect l="l" t="t" r="r" b="b"/>
            <a:pathLst>
              <a:path w="4494794" h="3187218">
                <a:moveTo>
                  <a:pt x="0" y="0"/>
                </a:moveTo>
                <a:lnTo>
                  <a:pt x="4494794" y="0"/>
                </a:lnTo>
                <a:lnTo>
                  <a:pt x="4494794" y="3187218"/>
                </a:lnTo>
                <a:lnTo>
                  <a:pt x="0" y="31872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8509671" y="473300"/>
            <a:ext cx="2996529" cy="2124812"/>
          </a:xfrm>
          <a:custGeom>
            <a:avLst/>
            <a:gdLst/>
            <a:ahLst/>
            <a:cxnLst/>
            <a:rect l="l" t="t" r="r" b="b"/>
            <a:pathLst>
              <a:path w="4494794" h="3187218">
                <a:moveTo>
                  <a:pt x="0" y="0"/>
                </a:moveTo>
                <a:lnTo>
                  <a:pt x="4494794" y="0"/>
                </a:lnTo>
                <a:lnTo>
                  <a:pt x="4494794" y="3187218"/>
                </a:lnTo>
                <a:lnTo>
                  <a:pt x="0" y="31872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>
            <a:off x="8509671" y="2598112"/>
            <a:ext cx="2996529" cy="1672609"/>
          </a:xfrm>
          <a:custGeom>
            <a:avLst/>
            <a:gdLst/>
            <a:ahLst/>
            <a:cxnLst/>
            <a:rect l="l" t="t" r="r" b="b"/>
            <a:pathLst>
              <a:path w="4494794" h="2508913">
                <a:moveTo>
                  <a:pt x="0" y="0"/>
                </a:moveTo>
                <a:lnTo>
                  <a:pt x="4494794" y="0"/>
                </a:lnTo>
                <a:lnTo>
                  <a:pt x="4494794" y="2508913"/>
                </a:lnTo>
                <a:lnTo>
                  <a:pt x="0" y="25089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 dirty="0"/>
          </a:p>
        </p:txBody>
      </p:sp>
      <p:sp>
        <p:nvSpPr>
          <p:cNvPr id="8" name="Freeform 8"/>
          <p:cNvSpPr/>
          <p:nvPr/>
        </p:nvSpPr>
        <p:spPr>
          <a:xfrm>
            <a:off x="8509671" y="4330913"/>
            <a:ext cx="2996529" cy="2021295"/>
          </a:xfrm>
          <a:custGeom>
            <a:avLst/>
            <a:gdLst/>
            <a:ahLst/>
            <a:cxnLst/>
            <a:rect l="l" t="t" r="r" b="b"/>
            <a:pathLst>
              <a:path w="4494794" h="3031943">
                <a:moveTo>
                  <a:pt x="0" y="0"/>
                </a:moveTo>
                <a:lnTo>
                  <a:pt x="4494794" y="0"/>
                </a:lnTo>
                <a:lnTo>
                  <a:pt x="4494794" y="3031944"/>
                </a:lnTo>
                <a:lnTo>
                  <a:pt x="0" y="30319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9" name="TextBox 9"/>
          <p:cNvSpPr txBox="1"/>
          <p:nvPr/>
        </p:nvSpPr>
        <p:spPr>
          <a:xfrm>
            <a:off x="4032938" y="2990839"/>
            <a:ext cx="4126124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5334" dirty="0">
                <a:solidFill>
                  <a:srgbClr val="303030"/>
                </a:solidFill>
                <a:latin typeface="Hibernate"/>
              </a:rPr>
              <a:t>Training &amp; CPD offer-Leadership &amp; Whole School</a:t>
            </a:r>
          </a:p>
        </p:txBody>
      </p:sp>
      <p:sp>
        <p:nvSpPr>
          <p:cNvPr id="11" name="Freeform 11"/>
          <p:cNvSpPr/>
          <p:nvPr/>
        </p:nvSpPr>
        <p:spPr>
          <a:xfrm>
            <a:off x="3328849" y="2299849"/>
            <a:ext cx="706963" cy="911773"/>
          </a:xfrm>
          <a:custGeom>
            <a:avLst/>
            <a:gdLst/>
            <a:ahLst/>
            <a:cxnLst/>
            <a:rect l="l" t="t" r="r" b="b"/>
            <a:pathLst>
              <a:path w="1060445" h="1367659">
                <a:moveTo>
                  <a:pt x="0" y="0"/>
                </a:moveTo>
                <a:lnTo>
                  <a:pt x="1060445" y="0"/>
                </a:lnTo>
                <a:lnTo>
                  <a:pt x="1060445" y="1367659"/>
                </a:lnTo>
                <a:lnTo>
                  <a:pt x="0" y="13676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2" name="Freeform 12"/>
          <p:cNvSpPr/>
          <p:nvPr/>
        </p:nvSpPr>
        <p:spPr>
          <a:xfrm rot="759876">
            <a:off x="11164721" y="575858"/>
            <a:ext cx="682959" cy="612842"/>
          </a:xfrm>
          <a:custGeom>
            <a:avLst/>
            <a:gdLst/>
            <a:ahLst/>
            <a:cxnLst/>
            <a:rect l="l" t="t" r="r" b="b"/>
            <a:pathLst>
              <a:path w="1024439" h="919263">
                <a:moveTo>
                  <a:pt x="0" y="0"/>
                </a:moveTo>
                <a:lnTo>
                  <a:pt x="1024440" y="0"/>
                </a:lnTo>
                <a:lnTo>
                  <a:pt x="1024440" y="919263"/>
                </a:lnTo>
                <a:lnTo>
                  <a:pt x="0" y="9192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3" name="Freeform 13"/>
          <p:cNvSpPr/>
          <p:nvPr/>
        </p:nvSpPr>
        <p:spPr>
          <a:xfrm>
            <a:off x="450502" y="3709547"/>
            <a:ext cx="683912" cy="1010648"/>
          </a:xfrm>
          <a:custGeom>
            <a:avLst/>
            <a:gdLst/>
            <a:ahLst/>
            <a:cxnLst/>
            <a:rect l="l" t="t" r="r" b="b"/>
            <a:pathLst>
              <a:path w="1025868" h="1515972">
                <a:moveTo>
                  <a:pt x="0" y="0"/>
                </a:moveTo>
                <a:lnTo>
                  <a:pt x="1025869" y="0"/>
                </a:lnTo>
                <a:lnTo>
                  <a:pt x="1025869" y="1515972"/>
                </a:lnTo>
                <a:lnTo>
                  <a:pt x="0" y="15159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4" name="Freeform 14"/>
          <p:cNvSpPr/>
          <p:nvPr/>
        </p:nvSpPr>
        <p:spPr>
          <a:xfrm>
            <a:off x="8386196" y="4003807"/>
            <a:ext cx="638019" cy="716389"/>
          </a:xfrm>
          <a:custGeom>
            <a:avLst/>
            <a:gdLst/>
            <a:ahLst/>
            <a:cxnLst/>
            <a:rect l="l" t="t" r="r" b="b"/>
            <a:pathLst>
              <a:path w="957028" h="1074583">
                <a:moveTo>
                  <a:pt x="0" y="0"/>
                </a:moveTo>
                <a:lnTo>
                  <a:pt x="957028" y="0"/>
                </a:lnTo>
                <a:lnTo>
                  <a:pt x="957028" y="1074583"/>
                </a:lnTo>
                <a:lnTo>
                  <a:pt x="0" y="107458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5" name="Freeform 15"/>
          <p:cNvSpPr/>
          <p:nvPr/>
        </p:nvSpPr>
        <p:spPr>
          <a:xfrm>
            <a:off x="5054643" y="685800"/>
            <a:ext cx="2082715" cy="1868297"/>
          </a:xfrm>
          <a:custGeom>
            <a:avLst/>
            <a:gdLst/>
            <a:ahLst/>
            <a:cxnLst/>
            <a:rect l="l" t="t" r="r" b="b"/>
            <a:pathLst>
              <a:path w="3124073" h="2802446">
                <a:moveTo>
                  <a:pt x="0" y="0"/>
                </a:moveTo>
                <a:lnTo>
                  <a:pt x="3124072" y="0"/>
                </a:lnTo>
                <a:lnTo>
                  <a:pt x="3124072" y="2802446"/>
                </a:lnTo>
                <a:lnTo>
                  <a:pt x="0" y="280244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6" name="Freeform 16"/>
          <p:cNvSpPr/>
          <p:nvPr/>
        </p:nvSpPr>
        <p:spPr>
          <a:xfrm rot="-1798045">
            <a:off x="7451441" y="1492801"/>
            <a:ext cx="913019" cy="412417"/>
          </a:xfrm>
          <a:custGeom>
            <a:avLst/>
            <a:gdLst/>
            <a:ahLst/>
            <a:cxnLst/>
            <a:rect l="l" t="t" r="r" b="b"/>
            <a:pathLst>
              <a:path w="1369529" h="618626">
                <a:moveTo>
                  <a:pt x="0" y="0"/>
                </a:moveTo>
                <a:lnTo>
                  <a:pt x="1369529" y="0"/>
                </a:lnTo>
                <a:lnTo>
                  <a:pt x="1369529" y="618626"/>
                </a:lnTo>
                <a:lnTo>
                  <a:pt x="0" y="61862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7" name="Freeform 17"/>
          <p:cNvSpPr/>
          <p:nvPr/>
        </p:nvSpPr>
        <p:spPr>
          <a:xfrm rot="9069146">
            <a:off x="3859455" y="4570808"/>
            <a:ext cx="860913" cy="388880"/>
          </a:xfrm>
          <a:custGeom>
            <a:avLst/>
            <a:gdLst/>
            <a:ahLst/>
            <a:cxnLst/>
            <a:rect l="l" t="t" r="r" b="b"/>
            <a:pathLst>
              <a:path w="1291369" h="583320">
                <a:moveTo>
                  <a:pt x="0" y="0"/>
                </a:moveTo>
                <a:lnTo>
                  <a:pt x="1291369" y="0"/>
                </a:lnTo>
                <a:lnTo>
                  <a:pt x="1291369" y="583320"/>
                </a:lnTo>
                <a:lnTo>
                  <a:pt x="0" y="5833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8" name="Freeform 18"/>
          <p:cNvSpPr/>
          <p:nvPr/>
        </p:nvSpPr>
        <p:spPr>
          <a:xfrm rot="-9093014" flipV="1">
            <a:off x="3838208" y="1389746"/>
            <a:ext cx="903406" cy="450005"/>
          </a:xfrm>
          <a:custGeom>
            <a:avLst/>
            <a:gdLst/>
            <a:ahLst/>
            <a:cxnLst/>
            <a:rect l="l" t="t" r="r" b="b"/>
            <a:pathLst>
              <a:path w="1355109" h="675008">
                <a:moveTo>
                  <a:pt x="0" y="675008"/>
                </a:moveTo>
                <a:lnTo>
                  <a:pt x="1355109" y="675008"/>
                </a:lnTo>
                <a:lnTo>
                  <a:pt x="1355109" y="0"/>
                </a:lnTo>
                <a:lnTo>
                  <a:pt x="0" y="0"/>
                </a:lnTo>
                <a:lnTo>
                  <a:pt x="0" y="675008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9" name="Freeform 19"/>
          <p:cNvSpPr/>
          <p:nvPr/>
        </p:nvSpPr>
        <p:spPr>
          <a:xfrm rot="1820569" flipV="1">
            <a:off x="7478728" y="4608201"/>
            <a:ext cx="855873" cy="426329"/>
          </a:xfrm>
          <a:custGeom>
            <a:avLst/>
            <a:gdLst/>
            <a:ahLst/>
            <a:cxnLst/>
            <a:rect l="l" t="t" r="r" b="b"/>
            <a:pathLst>
              <a:path w="1283809" h="639493">
                <a:moveTo>
                  <a:pt x="0" y="639492"/>
                </a:moveTo>
                <a:lnTo>
                  <a:pt x="1283810" y="639492"/>
                </a:lnTo>
                <a:lnTo>
                  <a:pt x="1283810" y="0"/>
                </a:lnTo>
                <a:lnTo>
                  <a:pt x="0" y="0"/>
                </a:lnTo>
                <a:lnTo>
                  <a:pt x="0" y="639492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0" name="TextBox 20"/>
          <p:cNvSpPr txBox="1"/>
          <p:nvPr/>
        </p:nvSpPr>
        <p:spPr>
          <a:xfrm>
            <a:off x="1181629" y="971281"/>
            <a:ext cx="2147219" cy="206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2133" dirty="0">
                <a:solidFill>
                  <a:srgbClr val="303030"/>
                </a:solidFill>
                <a:latin typeface="Lazydog"/>
              </a:rPr>
              <a:t>SEND Governors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81629" y="2780522"/>
            <a:ext cx="2165509" cy="983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2400" dirty="0">
                <a:solidFill>
                  <a:srgbClr val="303030"/>
                </a:solidFill>
                <a:latin typeface="Lazydog"/>
              </a:rPr>
              <a:t>Whole school </a:t>
            </a:r>
            <a:br>
              <a:rPr lang="en-US" sz="2400" dirty="0">
                <a:solidFill>
                  <a:srgbClr val="303030"/>
                </a:solidFill>
                <a:latin typeface="Lazydog"/>
              </a:rPr>
            </a:br>
            <a:br>
              <a:rPr lang="en-US" sz="2400" dirty="0">
                <a:solidFill>
                  <a:srgbClr val="303030"/>
                </a:solidFill>
                <a:latin typeface="Lazydog"/>
              </a:rPr>
            </a:br>
            <a:r>
              <a:rPr lang="en-US" sz="2400" dirty="0">
                <a:solidFill>
                  <a:srgbClr val="303030"/>
                </a:solidFill>
                <a:latin typeface="Lazydog"/>
              </a:rPr>
              <a:t>SEND</a:t>
            </a:r>
            <a:br>
              <a:rPr lang="en-US" sz="2400" dirty="0">
                <a:solidFill>
                  <a:srgbClr val="303030"/>
                </a:solidFill>
                <a:latin typeface="Lazydog"/>
              </a:rPr>
            </a:br>
            <a:r>
              <a:rPr lang="en-US" sz="2400" dirty="0">
                <a:solidFill>
                  <a:srgbClr val="303030"/>
                </a:solidFill>
                <a:latin typeface="Lazydog"/>
              </a:rPr>
              <a:t> </a:t>
            </a:r>
            <a:br>
              <a:rPr lang="en-US" sz="2400" dirty="0">
                <a:solidFill>
                  <a:srgbClr val="303030"/>
                </a:solidFill>
                <a:latin typeface="Lazydog"/>
              </a:rPr>
            </a:br>
            <a:r>
              <a:rPr lang="en-US" sz="2400" dirty="0">
                <a:solidFill>
                  <a:srgbClr val="303030"/>
                </a:solidFill>
                <a:latin typeface="Lazydog"/>
              </a:rPr>
              <a:t>leadership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10456" y="4853880"/>
            <a:ext cx="2136598" cy="599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2400" dirty="0">
                <a:solidFill>
                  <a:srgbClr val="303030"/>
                </a:solidFill>
                <a:latin typeface="Lazydog"/>
              </a:rPr>
              <a:t>SEND Law for</a:t>
            </a:r>
            <a:br>
              <a:rPr lang="en-US" sz="2400" dirty="0">
                <a:solidFill>
                  <a:srgbClr val="303030"/>
                </a:solidFill>
                <a:latin typeface="Lazydog"/>
              </a:rPr>
            </a:br>
            <a:br>
              <a:rPr lang="en-US" sz="2400" dirty="0">
                <a:solidFill>
                  <a:srgbClr val="303030"/>
                </a:solidFill>
                <a:latin typeface="Lazydog"/>
              </a:rPr>
            </a:br>
            <a:r>
              <a:rPr lang="en-US" sz="2400" dirty="0">
                <a:solidFill>
                  <a:srgbClr val="303030"/>
                </a:solidFill>
                <a:latin typeface="Lazydog"/>
              </a:rPr>
              <a:t> SENCO’s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024215" y="1028760"/>
            <a:ext cx="2147219" cy="1164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2000" dirty="0">
                <a:solidFill>
                  <a:srgbClr val="303030"/>
                </a:solidFill>
                <a:latin typeface="Lazydog"/>
              </a:rPr>
              <a:t>Embedding SEND into the curriculum- support for middle leaders as SEND leaders</a:t>
            </a: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C58EE50A-1525-494D-74BA-EE45CD37D498}"/>
              </a:ext>
            </a:extLst>
          </p:cNvPr>
          <p:cNvSpPr txBox="1"/>
          <p:nvPr/>
        </p:nvSpPr>
        <p:spPr>
          <a:xfrm>
            <a:off x="8958629" y="2967986"/>
            <a:ext cx="2147219" cy="779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2000" dirty="0">
                <a:solidFill>
                  <a:srgbClr val="303030"/>
                </a:solidFill>
                <a:latin typeface="Lazydog"/>
              </a:rPr>
              <a:t>SPOTLIGHT- Psycho-education &amp; child development 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813A35A0-6C4A-0964-8928-D3FD0C7EA304}"/>
              </a:ext>
            </a:extLst>
          </p:cNvPr>
          <p:cNvSpPr txBox="1"/>
          <p:nvPr/>
        </p:nvSpPr>
        <p:spPr>
          <a:xfrm>
            <a:off x="9024215" y="4947301"/>
            <a:ext cx="2147219" cy="783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2133" dirty="0">
                <a:solidFill>
                  <a:srgbClr val="303030"/>
                </a:solidFill>
                <a:latin typeface="Lazydog"/>
              </a:rPr>
              <a:t>Co-Production: </a:t>
            </a:r>
            <a:br>
              <a:rPr lang="en-US" sz="2133" dirty="0">
                <a:solidFill>
                  <a:srgbClr val="303030"/>
                </a:solidFill>
                <a:latin typeface="Lazydog"/>
              </a:rPr>
            </a:br>
            <a:r>
              <a:rPr lang="en-US" sz="2133" i="1" dirty="0">
                <a:solidFill>
                  <a:srgbClr val="303030"/>
                </a:solidFill>
                <a:latin typeface="Lazydog"/>
              </a:rPr>
              <a:t>The 4 Cornerstones approach</a:t>
            </a:r>
          </a:p>
        </p:txBody>
      </p:sp>
    </p:spTree>
    <p:extLst>
      <p:ext uri="{BB962C8B-B14F-4D97-AF65-F5344CB8AC3E}">
        <p14:creationId xmlns:p14="http://schemas.microsoft.com/office/powerpoint/2010/main" val="243501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685800" y="2193577"/>
            <a:ext cx="2996529" cy="2021295"/>
          </a:xfrm>
          <a:custGeom>
            <a:avLst/>
            <a:gdLst/>
            <a:ahLst/>
            <a:cxnLst/>
            <a:rect l="l" t="t" r="r" b="b"/>
            <a:pathLst>
              <a:path w="4494794" h="3031943">
                <a:moveTo>
                  <a:pt x="0" y="0"/>
                </a:moveTo>
                <a:lnTo>
                  <a:pt x="4494794" y="0"/>
                </a:lnTo>
                <a:lnTo>
                  <a:pt x="4494794" y="3031943"/>
                </a:lnTo>
                <a:lnTo>
                  <a:pt x="0" y="30319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>
            <a:off x="728801" y="433072"/>
            <a:ext cx="2996529" cy="1672609"/>
          </a:xfrm>
          <a:custGeom>
            <a:avLst/>
            <a:gdLst/>
            <a:ahLst/>
            <a:cxnLst/>
            <a:rect l="l" t="t" r="r" b="b"/>
            <a:pathLst>
              <a:path w="4494794" h="2508913">
                <a:moveTo>
                  <a:pt x="0" y="0"/>
                </a:moveTo>
                <a:lnTo>
                  <a:pt x="4494794" y="0"/>
                </a:lnTo>
                <a:lnTo>
                  <a:pt x="4494794" y="2508913"/>
                </a:lnTo>
                <a:lnTo>
                  <a:pt x="0" y="25089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>
            <a:off x="685800" y="4279154"/>
            <a:ext cx="2996529" cy="2124812"/>
          </a:xfrm>
          <a:custGeom>
            <a:avLst/>
            <a:gdLst/>
            <a:ahLst/>
            <a:cxnLst/>
            <a:rect l="l" t="t" r="r" b="b"/>
            <a:pathLst>
              <a:path w="4494794" h="3187218">
                <a:moveTo>
                  <a:pt x="0" y="0"/>
                </a:moveTo>
                <a:lnTo>
                  <a:pt x="4494794" y="0"/>
                </a:lnTo>
                <a:lnTo>
                  <a:pt x="4494794" y="3187218"/>
                </a:lnTo>
                <a:lnTo>
                  <a:pt x="0" y="31872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 dirty="0"/>
          </a:p>
        </p:txBody>
      </p:sp>
      <p:sp>
        <p:nvSpPr>
          <p:cNvPr id="6" name="Freeform 6"/>
          <p:cNvSpPr/>
          <p:nvPr/>
        </p:nvSpPr>
        <p:spPr>
          <a:xfrm>
            <a:off x="8509671" y="473300"/>
            <a:ext cx="2996529" cy="2124812"/>
          </a:xfrm>
          <a:custGeom>
            <a:avLst/>
            <a:gdLst/>
            <a:ahLst/>
            <a:cxnLst/>
            <a:rect l="l" t="t" r="r" b="b"/>
            <a:pathLst>
              <a:path w="4494794" h="3187218">
                <a:moveTo>
                  <a:pt x="0" y="0"/>
                </a:moveTo>
                <a:lnTo>
                  <a:pt x="4494794" y="0"/>
                </a:lnTo>
                <a:lnTo>
                  <a:pt x="4494794" y="3187218"/>
                </a:lnTo>
                <a:lnTo>
                  <a:pt x="0" y="31872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>
            <a:off x="8509671" y="2595996"/>
            <a:ext cx="2996529" cy="1672609"/>
          </a:xfrm>
          <a:custGeom>
            <a:avLst/>
            <a:gdLst/>
            <a:ahLst/>
            <a:cxnLst/>
            <a:rect l="l" t="t" r="r" b="b"/>
            <a:pathLst>
              <a:path w="4494794" h="2508913">
                <a:moveTo>
                  <a:pt x="0" y="0"/>
                </a:moveTo>
                <a:lnTo>
                  <a:pt x="4494794" y="0"/>
                </a:lnTo>
                <a:lnTo>
                  <a:pt x="4494794" y="2508913"/>
                </a:lnTo>
                <a:lnTo>
                  <a:pt x="0" y="25089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 dirty="0"/>
          </a:p>
        </p:txBody>
      </p:sp>
      <p:sp>
        <p:nvSpPr>
          <p:cNvPr id="8" name="Freeform 8"/>
          <p:cNvSpPr/>
          <p:nvPr/>
        </p:nvSpPr>
        <p:spPr>
          <a:xfrm>
            <a:off x="8509671" y="4330913"/>
            <a:ext cx="2996529" cy="2021295"/>
          </a:xfrm>
          <a:custGeom>
            <a:avLst/>
            <a:gdLst/>
            <a:ahLst/>
            <a:cxnLst/>
            <a:rect l="l" t="t" r="r" b="b"/>
            <a:pathLst>
              <a:path w="4494794" h="3031943">
                <a:moveTo>
                  <a:pt x="0" y="0"/>
                </a:moveTo>
                <a:lnTo>
                  <a:pt x="4494794" y="0"/>
                </a:lnTo>
                <a:lnTo>
                  <a:pt x="4494794" y="3031944"/>
                </a:lnTo>
                <a:lnTo>
                  <a:pt x="0" y="30319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9" name="TextBox 9"/>
          <p:cNvSpPr txBox="1"/>
          <p:nvPr/>
        </p:nvSpPr>
        <p:spPr>
          <a:xfrm>
            <a:off x="4032938" y="2990839"/>
            <a:ext cx="4126124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5334" dirty="0">
                <a:solidFill>
                  <a:srgbClr val="303030"/>
                </a:solidFill>
                <a:latin typeface="Hibernate"/>
              </a:rPr>
              <a:t>Training &amp; CPD offer-ASSESSMENT, PLANNING &amp; THE CLASSROOM </a:t>
            </a:r>
          </a:p>
        </p:txBody>
      </p:sp>
      <p:sp>
        <p:nvSpPr>
          <p:cNvPr id="11" name="Freeform 11"/>
          <p:cNvSpPr/>
          <p:nvPr/>
        </p:nvSpPr>
        <p:spPr>
          <a:xfrm>
            <a:off x="3328849" y="2299849"/>
            <a:ext cx="706963" cy="911773"/>
          </a:xfrm>
          <a:custGeom>
            <a:avLst/>
            <a:gdLst/>
            <a:ahLst/>
            <a:cxnLst/>
            <a:rect l="l" t="t" r="r" b="b"/>
            <a:pathLst>
              <a:path w="1060445" h="1367659">
                <a:moveTo>
                  <a:pt x="0" y="0"/>
                </a:moveTo>
                <a:lnTo>
                  <a:pt x="1060445" y="0"/>
                </a:lnTo>
                <a:lnTo>
                  <a:pt x="1060445" y="1367659"/>
                </a:lnTo>
                <a:lnTo>
                  <a:pt x="0" y="13676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2" name="Freeform 12"/>
          <p:cNvSpPr/>
          <p:nvPr/>
        </p:nvSpPr>
        <p:spPr>
          <a:xfrm rot="759876">
            <a:off x="11164721" y="575858"/>
            <a:ext cx="682959" cy="612842"/>
          </a:xfrm>
          <a:custGeom>
            <a:avLst/>
            <a:gdLst/>
            <a:ahLst/>
            <a:cxnLst/>
            <a:rect l="l" t="t" r="r" b="b"/>
            <a:pathLst>
              <a:path w="1024439" h="919263">
                <a:moveTo>
                  <a:pt x="0" y="0"/>
                </a:moveTo>
                <a:lnTo>
                  <a:pt x="1024440" y="0"/>
                </a:lnTo>
                <a:lnTo>
                  <a:pt x="1024440" y="919263"/>
                </a:lnTo>
                <a:lnTo>
                  <a:pt x="0" y="9192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3" name="Freeform 13"/>
          <p:cNvSpPr/>
          <p:nvPr/>
        </p:nvSpPr>
        <p:spPr>
          <a:xfrm>
            <a:off x="450502" y="3709547"/>
            <a:ext cx="683912" cy="1010648"/>
          </a:xfrm>
          <a:custGeom>
            <a:avLst/>
            <a:gdLst/>
            <a:ahLst/>
            <a:cxnLst/>
            <a:rect l="l" t="t" r="r" b="b"/>
            <a:pathLst>
              <a:path w="1025868" h="1515972">
                <a:moveTo>
                  <a:pt x="0" y="0"/>
                </a:moveTo>
                <a:lnTo>
                  <a:pt x="1025869" y="0"/>
                </a:lnTo>
                <a:lnTo>
                  <a:pt x="1025869" y="1515972"/>
                </a:lnTo>
                <a:lnTo>
                  <a:pt x="0" y="15159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4" name="Freeform 14"/>
          <p:cNvSpPr/>
          <p:nvPr/>
        </p:nvSpPr>
        <p:spPr>
          <a:xfrm>
            <a:off x="8386196" y="4003807"/>
            <a:ext cx="638019" cy="716389"/>
          </a:xfrm>
          <a:custGeom>
            <a:avLst/>
            <a:gdLst/>
            <a:ahLst/>
            <a:cxnLst/>
            <a:rect l="l" t="t" r="r" b="b"/>
            <a:pathLst>
              <a:path w="957028" h="1074583">
                <a:moveTo>
                  <a:pt x="0" y="0"/>
                </a:moveTo>
                <a:lnTo>
                  <a:pt x="957028" y="0"/>
                </a:lnTo>
                <a:lnTo>
                  <a:pt x="957028" y="1074583"/>
                </a:lnTo>
                <a:lnTo>
                  <a:pt x="0" y="107458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5" name="Freeform 15"/>
          <p:cNvSpPr/>
          <p:nvPr/>
        </p:nvSpPr>
        <p:spPr>
          <a:xfrm>
            <a:off x="5054643" y="685800"/>
            <a:ext cx="2082715" cy="1868297"/>
          </a:xfrm>
          <a:custGeom>
            <a:avLst/>
            <a:gdLst/>
            <a:ahLst/>
            <a:cxnLst/>
            <a:rect l="l" t="t" r="r" b="b"/>
            <a:pathLst>
              <a:path w="3124073" h="2802446">
                <a:moveTo>
                  <a:pt x="0" y="0"/>
                </a:moveTo>
                <a:lnTo>
                  <a:pt x="3124072" y="0"/>
                </a:lnTo>
                <a:lnTo>
                  <a:pt x="3124072" y="2802446"/>
                </a:lnTo>
                <a:lnTo>
                  <a:pt x="0" y="280244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6" name="Freeform 16"/>
          <p:cNvSpPr/>
          <p:nvPr/>
        </p:nvSpPr>
        <p:spPr>
          <a:xfrm rot="-1798045">
            <a:off x="7451441" y="1492801"/>
            <a:ext cx="913019" cy="412417"/>
          </a:xfrm>
          <a:custGeom>
            <a:avLst/>
            <a:gdLst/>
            <a:ahLst/>
            <a:cxnLst/>
            <a:rect l="l" t="t" r="r" b="b"/>
            <a:pathLst>
              <a:path w="1369529" h="618626">
                <a:moveTo>
                  <a:pt x="0" y="0"/>
                </a:moveTo>
                <a:lnTo>
                  <a:pt x="1369529" y="0"/>
                </a:lnTo>
                <a:lnTo>
                  <a:pt x="1369529" y="618626"/>
                </a:lnTo>
                <a:lnTo>
                  <a:pt x="0" y="61862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7" name="Freeform 17"/>
          <p:cNvSpPr/>
          <p:nvPr/>
        </p:nvSpPr>
        <p:spPr>
          <a:xfrm rot="9069146">
            <a:off x="3859455" y="4570808"/>
            <a:ext cx="860913" cy="388880"/>
          </a:xfrm>
          <a:custGeom>
            <a:avLst/>
            <a:gdLst/>
            <a:ahLst/>
            <a:cxnLst/>
            <a:rect l="l" t="t" r="r" b="b"/>
            <a:pathLst>
              <a:path w="1291369" h="583320">
                <a:moveTo>
                  <a:pt x="0" y="0"/>
                </a:moveTo>
                <a:lnTo>
                  <a:pt x="1291369" y="0"/>
                </a:lnTo>
                <a:lnTo>
                  <a:pt x="1291369" y="583320"/>
                </a:lnTo>
                <a:lnTo>
                  <a:pt x="0" y="5833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8" name="Freeform 18"/>
          <p:cNvSpPr/>
          <p:nvPr/>
        </p:nvSpPr>
        <p:spPr>
          <a:xfrm rot="-9093014" flipV="1">
            <a:off x="3838208" y="1389746"/>
            <a:ext cx="903406" cy="450005"/>
          </a:xfrm>
          <a:custGeom>
            <a:avLst/>
            <a:gdLst/>
            <a:ahLst/>
            <a:cxnLst/>
            <a:rect l="l" t="t" r="r" b="b"/>
            <a:pathLst>
              <a:path w="1355109" h="675008">
                <a:moveTo>
                  <a:pt x="0" y="675008"/>
                </a:moveTo>
                <a:lnTo>
                  <a:pt x="1355109" y="675008"/>
                </a:lnTo>
                <a:lnTo>
                  <a:pt x="1355109" y="0"/>
                </a:lnTo>
                <a:lnTo>
                  <a:pt x="0" y="0"/>
                </a:lnTo>
                <a:lnTo>
                  <a:pt x="0" y="675008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9" name="Freeform 19"/>
          <p:cNvSpPr/>
          <p:nvPr/>
        </p:nvSpPr>
        <p:spPr>
          <a:xfrm rot="1820569" flipV="1">
            <a:off x="7478728" y="4608201"/>
            <a:ext cx="855873" cy="426329"/>
          </a:xfrm>
          <a:custGeom>
            <a:avLst/>
            <a:gdLst/>
            <a:ahLst/>
            <a:cxnLst/>
            <a:rect l="l" t="t" r="r" b="b"/>
            <a:pathLst>
              <a:path w="1283809" h="639493">
                <a:moveTo>
                  <a:pt x="0" y="639492"/>
                </a:moveTo>
                <a:lnTo>
                  <a:pt x="1283810" y="639492"/>
                </a:lnTo>
                <a:lnTo>
                  <a:pt x="1283810" y="0"/>
                </a:lnTo>
                <a:lnTo>
                  <a:pt x="0" y="0"/>
                </a:lnTo>
                <a:lnTo>
                  <a:pt x="0" y="639492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0" name="TextBox 20"/>
          <p:cNvSpPr txBox="1"/>
          <p:nvPr/>
        </p:nvSpPr>
        <p:spPr>
          <a:xfrm>
            <a:off x="1181629" y="971281"/>
            <a:ext cx="2147219" cy="591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2133" dirty="0">
                <a:solidFill>
                  <a:srgbClr val="303030"/>
                </a:solidFill>
                <a:latin typeface="Lazydog"/>
              </a:rPr>
              <a:t>Teaching Assistants- The TA Academy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07707" y="2780521"/>
            <a:ext cx="233943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1600" dirty="0">
                <a:solidFill>
                  <a:srgbClr val="303030"/>
                </a:solidFill>
                <a:latin typeface="Lazydog"/>
              </a:rPr>
              <a:t>Formal assessment of SEND: WELLCOMM for Speech &amp; Language </a:t>
            </a:r>
            <a:endParaRPr lang="en-US" sz="2000" dirty="0">
              <a:solidFill>
                <a:srgbClr val="303030"/>
              </a:solidFill>
              <a:latin typeface="Lazydog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110455" y="4853880"/>
            <a:ext cx="2147219" cy="198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1867" dirty="0">
                <a:solidFill>
                  <a:srgbClr val="303030"/>
                </a:solidFill>
                <a:latin typeface="Lazydog"/>
              </a:rPr>
              <a:t> </a:t>
            </a:r>
          </a:p>
        </p:txBody>
      </p:sp>
      <p:sp>
        <p:nvSpPr>
          <p:cNvPr id="24" name="TextBox 21">
            <a:extLst>
              <a:ext uri="{FF2B5EF4-FFF2-40B4-BE49-F238E27FC236}">
                <a16:creationId xmlns:a16="http://schemas.microsoft.com/office/drawing/2014/main" id="{10816755-DDE4-14B9-09B8-6BD3091712A1}"/>
              </a:ext>
            </a:extLst>
          </p:cNvPr>
          <p:cNvSpPr txBox="1"/>
          <p:nvPr/>
        </p:nvSpPr>
        <p:spPr>
          <a:xfrm>
            <a:off x="1057349" y="4735450"/>
            <a:ext cx="2339432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1600" dirty="0">
                <a:solidFill>
                  <a:srgbClr val="303030"/>
                </a:solidFill>
                <a:latin typeface="Lazydog"/>
              </a:rPr>
              <a:t>High Quality provision mapping </a:t>
            </a:r>
            <a:endParaRPr lang="en-US" sz="2000" dirty="0">
              <a:solidFill>
                <a:srgbClr val="303030"/>
              </a:solidFill>
              <a:latin typeface="Lazydog"/>
            </a:endParaRP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E968ABE5-8250-20A5-222A-B7A6AA23B1E5}"/>
              </a:ext>
            </a:extLst>
          </p:cNvPr>
          <p:cNvSpPr txBox="1"/>
          <p:nvPr/>
        </p:nvSpPr>
        <p:spPr>
          <a:xfrm>
            <a:off x="8862325" y="2928055"/>
            <a:ext cx="2339432" cy="395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1600" dirty="0">
                <a:solidFill>
                  <a:srgbClr val="303030"/>
                </a:solidFill>
                <a:latin typeface="Lazydog"/>
              </a:rPr>
              <a:t>Formal assessment of SEMH</a:t>
            </a:r>
            <a:r>
              <a:rPr lang="en-US" sz="2000" dirty="0">
                <a:solidFill>
                  <a:srgbClr val="303030"/>
                </a:solidFill>
                <a:latin typeface="Lazydog"/>
              </a:rPr>
              <a:t> </a:t>
            </a:r>
          </a:p>
        </p:txBody>
      </p:sp>
      <p:sp>
        <p:nvSpPr>
          <p:cNvPr id="28" name="TextBox 21">
            <a:extLst>
              <a:ext uri="{FF2B5EF4-FFF2-40B4-BE49-F238E27FC236}">
                <a16:creationId xmlns:a16="http://schemas.microsoft.com/office/drawing/2014/main" id="{2EC0DD51-6519-FC37-A248-5A22E80C2C92}"/>
              </a:ext>
            </a:extLst>
          </p:cNvPr>
          <p:cNvSpPr txBox="1"/>
          <p:nvPr/>
        </p:nvSpPr>
        <p:spPr>
          <a:xfrm>
            <a:off x="8779973" y="1057380"/>
            <a:ext cx="2339432" cy="587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2000" dirty="0">
                <a:solidFill>
                  <a:srgbClr val="303030"/>
                </a:solidFill>
                <a:latin typeface="Lazydog"/>
              </a:rPr>
              <a:t>High Quality Learning Environments </a:t>
            </a:r>
          </a:p>
        </p:txBody>
      </p:sp>
      <p:sp>
        <p:nvSpPr>
          <p:cNvPr id="29" name="TextBox 21">
            <a:extLst>
              <a:ext uri="{FF2B5EF4-FFF2-40B4-BE49-F238E27FC236}">
                <a16:creationId xmlns:a16="http://schemas.microsoft.com/office/drawing/2014/main" id="{71759F01-0743-386E-BE01-F9066A3517F4}"/>
              </a:ext>
            </a:extLst>
          </p:cNvPr>
          <p:cNvSpPr txBox="1"/>
          <p:nvPr/>
        </p:nvSpPr>
        <p:spPr>
          <a:xfrm>
            <a:off x="8795155" y="4834615"/>
            <a:ext cx="2339432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1600" dirty="0">
                <a:solidFill>
                  <a:srgbClr val="303030"/>
                </a:solidFill>
                <a:latin typeface="Lazydog"/>
              </a:rPr>
              <a:t>Writing effective plans using SMART targets </a:t>
            </a:r>
            <a:endParaRPr lang="en-US" sz="2000" dirty="0">
              <a:solidFill>
                <a:srgbClr val="303030"/>
              </a:solidFill>
              <a:latin typeface="Lazydog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685800" y="2193577"/>
            <a:ext cx="2996529" cy="2021295"/>
          </a:xfrm>
          <a:custGeom>
            <a:avLst/>
            <a:gdLst/>
            <a:ahLst/>
            <a:cxnLst/>
            <a:rect l="l" t="t" r="r" b="b"/>
            <a:pathLst>
              <a:path w="4494794" h="3031943">
                <a:moveTo>
                  <a:pt x="0" y="0"/>
                </a:moveTo>
                <a:lnTo>
                  <a:pt x="4494794" y="0"/>
                </a:lnTo>
                <a:lnTo>
                  <a:pt x="4494794" y="3031943"/>
                </a:lnTo>
                <a:lnTo>
                  <a:pt x="0" y="30319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>
            <a:off x="728801" y="433072"/>
            <a:ext cx="2996529" cy="1672609"/>
          </a:xfrm>
          <a:custGeom>
            <a:avLst/>
            <a:gdLst/>
            <a:ahLst/>
            <a:cxnLst/>
            <a:rect l="l" t="t" r="r" b="b"/>
            <a:pathLst>
              <a:path w="4494794" h="2508913">
                <a:moveTo>
                  <a:pt x="0" y="0"/>
                </a:moveTo>
                <a:lnTo>
                  <a:pt x="4494794" y="0"/>
                </a:lnTo>
                <a:lnTo>
                  <a:pt x="4494794" y="2508913"/>
                </a:lnTo>
                <a:lnTo>
                  <a:pt x="0" y="25089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>
            <a:off x="656955" y="4279154"/>
            <a:ext cx="2996529" cy="2124812"/>
          </a:xfrm>
          <a:custGeom>
            <a:avLst/>
            <a:gdLst/>
            <a:ahLst/>
            <a:cxnLst/>
            <a:rect l="l" t="t" r="r" b="b"/>
            <a:pathLst>
              <a:path w="4494794" h="3187218">
                <a:moveTo>
                  <a:pt x="0" y="0"/>
                </a:moveTo>
                <a:lnTo>
                  <a:pt x="4494794" y="0"/>
                </a:lnTo>
                <a:lnTo>
                  <a:pt x="4494794" y="3187218"/>
                </a:lnTo>
                <a:lnTo>
                  <a:pt x="0" y="31872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8466672" y="505792"/>
            <a:ext cx="2996529" cy="2124812"/>
          </a:xfrm>
          <a:custGeom>
            <a:avLst/>
            <a:gdLst/>
            <a:ahLst/>
            <a:cxnLst/>
            <a:rect l="l" t="t" r="r" b="b"/>
            <a:pathLst>
              <a:path w="4494794" h="3187218">
                <a:moveTo>
                  <a:pt x="0" y="0"/>
                </a:moveTo>
                <a:lnTo>
                  <a:pt x="4494794" y="0"/>
                </a:lnTo>
                <a:lnTo>
                  <a:pt x="4494794" y="3187218"/>
                </a:lnTo>
                <a:lnTo>
                  <a:pt x="0" y="31872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>
            <a:off x="8509669" y="2641804"/>
            <a:ext cx="2996529" cy="1672609"/>
          </a:xfrm>
          <a:custGeom>
            <a:avLst/>
            <a:gdLst/>
            <a:ahLst/>
            <a:cxnLst/>
            <a:rect l="l" t="t" r="r" b="b"/>
            <a:pathLst>
              <a:path w="4494794" h="2508913">
                <a:moveTo>
                  <a:pt x="0" y="0"/>
                </a:moveTo>
                <a:lnTo>
                  <a:pt x="4494794" y="0"/>
                </a:lnTo>
                <a:lnTo>
                  <a:pt x="4494794" y="2508913"/>
                </a:lnTo>
                <a:lnTo>
                  <a:pt x="0" y="25089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 dirty="0"/>
          </a:p>
        </p:txBody>
      </p:sp>
      <p:sp>
        <p:nvSpPr>
          <p:cNvPr id="8" name="Freeform 8"/>
          <p:cNvSpPr/>
          <p:nvPr/>
        </p:nvSpPr>
        <p:spPr>
          <a:xfrm>
            <a:off x="8509671" y="4330913"/>
            <a:ext cx="2996529" cy="2021295"/>
          </a:xfrm>
          <a:custGeom>
            <a:avLst/>
            <a:gdLst/>
            <a:ahLst/>
            <a:cxnLst/>
            <a:rect l="l" t="t" r="r" b="b"/>
            <a:pathLst>
              <a:path w="4494794" h="3031943">
                <a:moveTo>
                  <a:pt x="0" y="0"/>
                </a:moveTo>
                <a:lnTo>
                  <a:pt x="4494794" y="0"/>
                </a:lnTo>
                <a:lnTo>
                  <a:pt x="4494794" y="3031944"/>
                </a:lnTo>
                <a:lnTo>
                  <a:pt x="0" y="30319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9" name="TextBox 9"/>
          <p:cNvSpPr txBox="1"/>
          <p:nvPr/>
        </p:nvSpPr>
        <p:spPr>
          <a:xfrm>
            <a:off x="4032938" y="2990839"/>
            <a:ext cx="4126124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5334" dirty="0">
                <a:solidFill>
                  <a:srgbClr val="303030"/>
                </a:solidFill>
                <a:latin typeface="Hibernate"/>
              </a:rPr>
              <a:t>Training &amp; CPD offer- INTERVENTION &amp; PROVISION</a:t>
            </a:r>
          </a:p>
        </p:txBody>
      </p:sp>
      <p:sp>
        <p:nvSpPr>
          <p:cNvPr id="11" name="Freeform 11"/>
          <p:cNvSpPr/>
          <p:nvPr/>
        </p:nvSpPr>
        <p:spPr>
          <a:xfrm>
            <a:off x="3328849" y="2299849"/>
            <a:ext cx="706963" cy="911773"/>
          </a:xfrm>
          <a:custGeom>
            <a:avLst/>
            <a:gdLst/>
            <a:ahLst/>
            <a:cxnLst/>
            <a:rect l="l" t="t" r="r" b="b"/>
            <a:pathLst>
              <a:path w="1060445" h="1367659">
                <a:moveTo>
                  <a:pt x="0" y="0"/>
                </a:moveTo>
                <a:lnTo>
                  <a:pt x="1060445" y="0"/>
                </a:lnTo>
                <a:lnTo>
                  <a:pt x="1060445" y="1367659"/>
                </a:lnTo>
                <a:lnTo>
                  <a:pt x="0" y="13676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2" name="Freeform 12"/>
          <p:cNvSpPr/>
          <p:nvPr/>
        </p:nvSpPr>
        <p:spPr>
          <a:xfrm rot="759876">
            <a:off x="11164721" y="575858"/>
            <a:ext cx="682959" cy="612842"/>
          </a:xfrm>
          <a:custGeom>
            <a:avLst/>
            <a:gdLst/>
            <a:ahLst/>
            <a:cxnLst/>
            <a:rect l="l" t="t" r="r" b="b"/>
            <a:pathLst>
              <a:path w="1024439" h="919263">
                <a:moveTo>
                  <a:pt x="0" y="0"/>
                </a:moveTo>
                <a:lnTo>
                  <a:pt x="1024440" y="0"/>
                </a:lnTo>
                <a:lnTo>
                  <a:pt x="1024440" y="919263"/>
                </a:lnTo>
                <a:lnTo>
                  <a:pt x="0" y="9192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3" name="Freeform 13"/>
          <p:cNvSpPr/>
          <p:nvPr/>
        </p:nvSpPr>
        <p:spPr>
          <a:xfrm>
            <a:off x="450502" y="3709547"/>
            <a:ext cx="683912" cy="1010648"/>
          </a:xfrm>
          <a:custGeom>
            <a:avLst/>
            <a:gdLst/>
            <a:ahLst/>
            <a:cxnLst/>
            <a:rect l="l" t="t" r="r" b="b"/>
            <a:pathLst>
              <a:path w="1025868" h="1515972">
                <a:moveTo>
                  <a:pt x="0" y="0"/>
                </a:moveTo>
                <a:lnTo>
                  <a:pt x="1025869" y="0"/>
                </a:lnTo>
                <a:lnTo>
                  <a:pt x="1025869" y="1515972"/>
                </a:lnTo>
                <a:lnTo>
                  <a:pt x="0" y="15159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4" name="Freeform 14"/>
          <p:cNvSpPr/>
          <p:nvPr/>
        </p:nvSpPr>
        <p:spPr>
          <a:xfrm>
            <a:off x="8386196" y="4003807"/>
            <a:ext cx="638019" cy="716389"/>
          </a:xfrm>
          <a:custGeom>
            <a:avLst/>
            <a:gdLst/>
            <a:ahLst/>
            <a:cxnLst/>
            <a:rect l="l" t="t" r="r" b="b"/>
            <a:pathLst>
              <a:path w="957028" h="1074583">
                <a:moveTo>
                  <a:pt x="0" y="0"/>
                </a:moveTo>
                <a:lnTo>
                  <a:pt x="957028" y="0"/>
                </a:lnTo>
                <a:lnTo>
                  <a:pt x="957028" y="1074583"/>
                </a:lnTo>
                <a:lnTo>
                  <a:pt x="0" y="107458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5" name="Freeform 15"/>
          <p:cNvSpPr/>
          <p:nvPr/>
        </p:nvSpPr>
        <p:spPr>
          <a:xfrm>
            <a:off x="5054643" y="685800"/>
            <a:ext cx="2082715" cy="1868297"/>
          </a:xfrm>
          <a:custGeom>
            <a:avLst/>
            <a:gdLst/>
            <a:ahLst/>
            <a:cxnLst/>
            <a:rect l="l" t="t" r="r" b="b"/>
            <a:pathLst>
              <a:path w="3124073" h="2802446">
                <a:moveTo>
                  <a:pt x="0" y="0"/>
                </a:moveTo>
                <a:lnTo>
                  <a:pt x="3124072" y="0"/>
                </a:lnTo>
                <a:lnTo>
                  <a:pt x="3124072" y="2802446"/>
                </a:lnTo>
                <a:lnTo>
                  <a:pt x="0" y="280244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6" name="Freeform 16"/>
          <p:cNvSpPr/>
          <p:nvPr/>
        </p:nvSpPr>
        <p:spPr>
          <a:xfrm rot="-1798045">
            <a:off x="7451441" y="1492801"/>
            <a:ext cx="913019" cy="412417"/>
          </a:xfrm>
          <a:custGeom>
            <a:avLst/>
            <a:gdLst/>
            <a:ahLst/>
            <a:cxnLst/>
            <a:rect l="l" t="t" r="r" b="b"/>
            <a:pathLst>
              <a:path w="1369529" h="618626">
                <a:moveTo>
                  <a:pt x="0" y="0"/>
                </a:moveTo>
                <a:lnTo>
                  <a:pt x="1369529" y="0"/>
                </a:lnTo>
                <a:lnTo>
                  <a:pt x="1369529" y="618626"/>
                </a:lnTo>
                <a:lnTo>
                  <a:pt x="0" y="61862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7" name="Freeform 17"/>
          <p:cNvSpPr/>
          <p:nvPr/>
        </p:nvSpPr>
        <p:spPr>
          <a:xfrm rot="9069146">
            <a:off x="3859455" y="4570808"/>
            <a:ext cx="860913" cy="388880"/>
          </a:xfrm>
          <a:custGeom>
            <a:avLst/>
            <a:gdLst/>
            <a:ahLst/>
            <a:cxnLst/>
            <a:rect l="l" t="t" r="r" b="b"/>
            <a:pathLst>
              <a:path w="1291369" h="583320">
                <a:moveTo>
                  <a:pt x="0" y="0"/>
                </a:moveTo>
                <a:lnTo>
                  <a:pt x="1291369" y="0"/>
                </a:lnTo>
                <a:lnTo>
                  <a:pt x="1291369" y="583320"/>
                </a:lnTo>
                <a:lnTo>
                  <a:pt x="0" y="5833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8" name="Freeform 18"/>
          <p:cNvSpPr/>
          <p:nvPr/>
        </p:nvSpPr>
        <p:spPr>
          <a:xfrm rot="-9093014" flipV="1">
            <a:off x="3838208" y="1389746"/>
            <a:ext cx="903406" cy="450005"/>
          </a:xfrm>
          <a:custGeom>
            <a:avLst/>
            <a:gdLst/>
            <a:ahLst/>
            <a:cxnLst/>
            <a:rect l="l" t="t" r="r" b="b"/>
            <a:pathLst>
              <a:path w="1355109" h="675008">
                <a:moveTo>
                  <a:pt x="0" y="675008"/>
                </a:moveTo>
                <a:lnTo>
                  <a:pt x="1355109" y="675008"/>
                </a:lnTo>
                <a:lnTo>
                  <a:pt x="1355109" y="0"/>
                </a:lnTo>
                <a:lnTo>
                  <a:pt x="0" y="0"/>
                </a:lnTo>
                <a:lnTo>
                  <a:pt x="0" y="675008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9" name="Freeform 19"/>
          <p:cNvSpPr/>
          <p:nvPr/>
        </p:nvSpPr>
        <p:spPr>
          <a:xfrm rot="1820569" flipV="1">
            <a:off x="7478728" y="4608201"/>
            <a:ext cx="855873" cy="426329"/>
          </a:xfrm>
          <a:custGeom>
            <a:avLst/>
            <a:gdLst/>
            <a:ahLst/>
            <a:cxnLst/>
            <a:rect l="l" t="t" r="r" b="b"/>
            <a:pathLst>
              <a:path w="1283809" h="639493">
                <a:moveTo>
                  <a:pt x="0" y="639492"/>
                </a:moveTo>
                <a:lnTo>
                  <a:pt x="1283810" y="639492"/>
                </a:lnTo>
                <a:lnTo>
                  <a:pt x="1283810" y="0"/>
                </a:lnTo>
                <a:lnTo>
                  <a:pt x="0" y="0"/>
                </a:lnTo>
                <a:lnTo>
                  <a:pt x="0" y="639492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0" name="TextBox 20"/>
          <p:cNvSpPr txBox="1"/>
          <p:nvPr/>
        </p:nvSpPr>
        <p:spPr>
          <a:xfrm>
            <a:off x="1181629" y="971281"/>
            <a:ext cx="2147219" cy="783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2133" dirty="0">
                <a:solidFill>
                  <a:srgbClr val="303030"/>
                </a:solidFill>
                <a:latin typeface="Lazydog"/>
              </a:rPr>
              <a:t>Adaptive Teaching Techniques &amp; Scaffolding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83271" y="4608628"/>
            <a:ext cx="2870566" cy="1737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br>
              <a:rPr lang="en-US" sz="1867" dirty="0">
                <a:solidFill>
                  <a:srgbClr val="303030"/>
                </a:solidFill>
                <a:latin typeface="Lazydog"/>
              </a:rPr>
            </a:br>
            <a:r>
              <a:rPr lang="en-US" sz="1867" dirty="0">
                <a:solidFill>
                  <a:srgbClr val="303030"/>
                </a:solidFill>
                <a:latin typeface="Lazydog"/>
              </a:rPr>
              <a:t>Supporting SEMH</a:t>
            </a:r>
          </a:p>
          <a:p>
            <a:pPr algn="ctr">
              <a:lnSpc>
                <a:spcPts val="1520"/>
              </a:lnSpc>
            </a:pPr>
            <a:r>
              <a:rPr lang="en-US" sz="1867" dirty="0">
                <a:solidFill>
                  <a:srgbClr val="303030"/>
                </a:solidFill>
                <a:latin typeface="Lazydog"/>
              </a:rPr>
              <a:t>-</a:t>
            </a:r>
            <a:r>
              <a:rPr lang="en-US" sz="1400" i="1" dirty="0">
                <a:solidFill>
                  <a:srgbClr val="303030"/>
                </a:solidFill>
                <a:latin typeface="Lazydog"/>
              </a:rPr>
              <a:t>Positive regard</a:t>
            </a:r>
          </a:p>
          <a:p>
            <a:pPr algn="ctr">
              <a:lnSpc>
                <a:spcPts val="1520"/>
              </a:lnSpc>
            </a:pPr>
            <a:r>
              <a:rPr lang="en-US" sz="1400" i="1" dirty="0">
                <a:solidFill>
                  <a:srgbClr val="303030"/>
                </a:solidFill>
                <a:latin typeface="Lazydog"/>
              </a:rPr>
              <a:t>-trauma informed classrooms</a:t>
            </a:r>
            <a:br>
              <a:rPr lang="en-US" sz="1200" dirty="0">
                <a:solidFill>
                  <a:srgbClr val="303030"/>
                </a:solidFill>
                <a:latin typeface="Lazydog"/>
              </a:rPr>
            </a:br>
            <a:r>
              <a:rPr lang="en-US" sz="1200" b="1" dirty="0">
                <a:solidFill>
                  <a:srgbClr val="303030"/>
                </a:solidFill>
                <a:latin typeface="Lazydog"/>
              </a:rPr>
              <a:t>- </a:t>
            </a:r>
            <a:r>
              <a:rPr lang="en-US" sz="1200" b="1" i="1" dirty="0">
                <a:solidFill>
                  <a:srgbClr val="303030"/>
                </a:solidFill>
                <a:latin typeface="Lazydog"/>
              </a:rPr>
              <a:t>SPOTLIGHT: Social Stories</a:t>
            </a:r>
            <a:br>
              <a:rPr lang="en-US" sz="1200" b="1" i="1" dirty="0">
                <a:solidFill>
                  <a:srgbClr val="303030"/>
                </a:solidFill>
                <a:latin typeface="Lazydog"/>
              </a:rPr>
            </a:br>
            <a:r>
              <a:rPr lang="en-US" sz="1200" b="1" i="1" dirty="0">
                <a:solidFill>
                  <a:srgbClr val="303030"/>
                </a:solidFill>
                <a:latin typeface="Lazydog"/>
              </a:rPr>
              <a:t>- SPOTLIGHT: Understanding FASD</a:t>
            </a:r>
            <a:br>
              <a:rPr lang="en-US" sz="1200" b="1" i="1" dirty="0">
                <a:solidFill>
                  <a:srgbClr val="303030"/>
                </a:solidFill>
                <a:latin typeface="Lazydog"/>
              </a:rPr>
            </a:br>
            <a:r>
              <a:rPr lang="en-US" sz="1200" b="1" i="1" dirty="0">
                <a:solidFill>
                  <a:srgbClr val="303030"/>
                </a:solidFill>
                <a:latin typeface="Lazydog"/>
              </a:rPr>
              <a:t>-SPOTLIGHT: Understanding ADHD</a:t>
            </a:r>
          </a:p>
          <a:p>
            <a:pPr algn="ctr">
              <a:lnSpc>
                <a:spcPts val="1520"/>
              </a:lnSpc>
            </a:pPr>
            <a:br>
              <a:rPr lang="en-US" sz="1867" dirty="0">
                <a:solidFill>
                  <a:srgbClr val="303030"/>
                </a:solidFill>
                <a:latin typeface="Lazydog"/>
              </a:rPr>
            </a:br>
            <a:endParaRPr lang="en-US" sz="1867" dirty="0">
              <a:solidFill>
                <a:srgbClr val="303030"/>
              </a:solidFill>
              <a:latin typeface="Lazydog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934326" y="4853880"/>
            <a:ext cx="2237107" cy="583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1867" dirty="0">
                <a:solidFill>
                  <a:srgbClr val="303030"/>
                </a:solidFill>
                <a:latin typeface="Lazydog"/>
              </a:rPr>
              <a:t>Supporting children with SEND to access school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024215" y="1028760"/>
            <a:ext cx="2147219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/>
            <a:r>
              <a:rPr lang="en-GB" sz="1800" dirty="0">
                <a:effectLst/>
                <a:latin typeface="Lazydog" panose="020B0604020202020204" charset="0"/>
                <a:ea typeface="Times New Roman" panose="02020603050405020304" pitchFamily="18" charset="0"/>
              </a:rPr>
              <a:t>Supporting Communication &amp; Interaction- A Teacher Toolkit</a:t>
            </a:r>
            <a:endParaRPr lang="en-GB" sz="1800" dirty="0">
              <a:effectLst/>
              <a:latin typeface="Lazydog" panose="020B0604020202020204" charset="0"/>
              <a:ea typeface="Calibri" panose="020F0502020204030204" pitchFamily="34" charset="0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2CBFAC99-9655-4C64-6E14-412A41F4817A}"/>
              </a:ext>
            </a:extLst>
          </p:cNvPr>
          <p:cNvSpPr txBox="1"/>
          <p:nvPr/>
        </p:nvSpPr>
        <p:spPr>
          <a:xfrm>
            <a:off x="8934325" y="3153572"/>
            <a:ext cx="2147219" cy="1168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2133" dirty="0">
                <a:solidFill>
                  <a:srgbClr val="303030"/>
                </a:solidFill>
                <a:latin typeface="Lazydog"/>
              </a:rPr>
              <a:t>Supporting Cognition &amp; Learning – strategies from specialist provision </a:t>
            </a:r>
            <a:endParaRPr lang="en-US" sz="2133" i="1" dirty="0">
              <a:solidFill>
                <a:srgbClr val="303030"/>
              </a:solidFill>
              <a:latin typeface="Lazydog"/>
            </a:endParaRP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A5EDCABC-FD21-DA14-C45C-5946BAC18F67}"/>
              </a:ext>
            </a:extLst>
          </p:cNvPr>
          <p:cNvSpPr txBox="1"/>
          <p:nvPr/>
        </p:nvSpPr>
        <p:spPr>
          <a:xfrm>
            <a:off x="1110454" y="2825445"/>
            <a:ext cx="2369864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2000" dirty="0">
                <a:solidFill>
                  <a:srgbClr val="303030"/>
                </a:solidFill>
                <a:latin typeface="Lazydog"/>
              </a:rPr>
              <a:t>Supporting Social Communication </a:t>
            </a:r>
          </a:p>
          <a:p>
            <a:pPr algn="ctr">
              <a:lnSpc>
                <a:spcPts val="1520"/>
              </a:lnSpc>
            </a:pPr>
            <a:r>
              <a:rPr lang="en-US" i="1" dirty="0">
                <a:solidFill>
                  <a:srgbClr val="303030"/>
                </a:solidFill>
                <a:latin typeface="Lazydog"/>
              </a:rPr>
              <a:t>- </a:t>
            </a:r>
            <a:r>
              <a:rPr lang="en-US" sz="1400" i="1" dirty="0">
                <a:solidFill>
                  <a:srgbClr val="303030"/>
                </a:solidFill>
                <a:latin typeface="Lazydog"/>
              </a:rPr>
              <a:t>SCERTS</a:t>
            </a:r>
            <a:br>
              <a:rPr lang="en-US" sz="1400" dirty="0">
                <a:solidFill>
                  <a:srgbClr val="303030"/>
                </a:solidFill>
                <a:latin typeface="Lazydog"/>
              </a:rPr>
            </a:br>
            <a:r>
              <a:rPr lang="en-US" sz="1400" dirty="0">
                <a:solidFill>
                  <a:srgbClr val="303030"/>
                </a:solidFill>
                <a:latin typeface="Lazydog"/>
              </a:rPr>
              <a:t>- </a:t>
            </a:r>
            <a:r>
              <a:rPr lang="en-US" sz="1400" i="1" dirty="0">
                <a:solidFill>
                  <a:srgbClr val="303030"/>
                </a:solidFill>
                <a:latin typeface="Lazydog"/>
              </a:rPr>
              <a:t>Intensive Interaction</a:t>
            </a:r>
            <a:br>
              <a:rPr lang="en-US" sz="1400" i="1" dirty="0">
                <a:solidFill>
                  <a:srgbClr val="303030"/>
                </a:solidFill>
                <a:latin typeface="Lazydog"/>
              </a:rPr>
            </a:br>
            <a:r>
              <a:rPr lang="en-US" sz="1400" i="1" dirty="0">
                <a:solidFill>
                  <a:srgbClr val="303030"/>
                </a:solidFill>
                <a:latin typeface="Lazydog"/>
              </a:rPr>
              <a:t>- SPOTLIGHT: Understanding Autism</a:t>
            </a:r>
          </a:p>
        </p:txBody>
      </p:sp>
    </p:spTree>
    <p:extLst>
      <p:ext uri="{BB962C8B-B14F-4D97-AF65-F5344CB8AC3E}">
        <p14:creationId xmlns:p14="http://schemas.microsoft.com/office/powerpoint/2010/main" val="628307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2555751" y="1748203"/>
            <a:ext cx="6722981" cy="3752645"/>
          </a:xfrm>
          <a:custGeom>
            <a:avLst/>
            <a:gdLst/>
            <a:ahLst/>
            <a:cxnLst/>
            <a:rect l="l" t="t" r="r" b="b"/>
            <a:pathLst>
              <a:path w="10084471" h="5628968">
                <a:moveTo>
                  <a:pt x="0" y="0"/>
                </a:moveTo>
                <a:lnTo>
                  <a:pt x="10084470" y="0"/>
                </a:lnTo>
                <a:lnTo>
                  <a:pt x="10084470" y="5628968"/>
                </a:lnTo>
                <a:lnTo>
                  <a:pt x="0" y="56289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 rot="5771963">
            <a:off x="8763739" y="1854555"/>
            <a:ext cx="983877" cy="896222"/>
          </a:xfrm>
          <a:custGeom>
            <a:avLst/>
            <a:gdLst/>
            <a:ahLst/>
            <a:cxnLst/>
            <a:rect l="l" t="t" r="r" b="b"/>
            <a:pathLst>
              <a:path w="1475815" h="1344333">
                <a:moveTo>
                  <a:pt x="0" y="0"/>
                </a:moveTo>
                <a:lnTo>
                  <a:pt x="1475815" y="0"/>
                </a:lnTo>
                <a:lnTo>
                  <a:pt x="1475815" y="1344333"/>
                </a:lnTo>
                <a:lnTo>
                  <a:pt x="0" y="1344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 rot="-4851227">
            <a:off x="2584423" y="4063149"/>
            <a:ext cx="983877" cy="896222"/>
          </a:xfrm>
          <a:custGeom>
            <a:avLst/>
            <a:gdLst/>
            <a:ahLst/>
            <a:cxnLst/>
            <a:rect l="l" t="t" r="r" b="b"/>
            <a:pathLst>
              <a:path w="1475815" h="1344333">
                <a:moveTo>
                  <a:pt x="0" y="0"/>
                </a:moveTo>
                <a:lnTo>
                  <a:pt x="1475815" y="0"/>
                </a:lnTo>
                <a:lnTo>
                  <a:pt x="1475815" y="1344333"/>
                </a:lnTo>
                <a:lnTo>
                  <a:pt x="0" y="1344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>
            <a:off x="-702253" y="518398"/>
            <a:ext cx="1722002" cy="1933521"/>
          </a:xfrm>
          <a:custGeom>
            <a:avLst/>
            <a:gdLst/>
            <a:ahLst/>
            <a:cxnLst/>
            <a:rect l="l" t="t" r="r" b="b"/>
            <a:pathLst>
              <a:path w="2583003" h="2900282">
                <a:moveTo>
                  <a:pt x="0" y="0"/>
                </a:moveTo>
                <a:lnTo>
                  <a:pt x="2583003" y="0"/>
                </a:lnTo>
                <a:lnTo>
                  <a:pt x="2583003" y="2900282"/>
                </a:lnTo>
                <a:lnTo>
                  <a:pt x="0" y="29002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/>
          <p:cNvSpPr/>
          <p:nvPr/>
        </p:nvSpPr>
        <p:spPr>
          <a:xfrm>
            <a:off x="11406052" y="4329864"/>
            <a:ext cx="1571897" cy="2027281"/>
          </a:xfrm>
          <a:custGeom>
            <a:avLst/>
            <a:gdLst/>
            <a:ahLst/>
            <a:cxnLst/>
            <a:rect l="l" t="t" r="r" b="b"/>
            <a:pathLst>
              <a:path w="2357845" h="3040921">
                <a:moveTo>
                  <a:pt x="0" y="0"/>
                </a:moveTo>
                <a:lnTo>
                  <a:pt x="2357846" y="0"/>
                </a:lnTo>
                <a:lnTo>
                  <a:pt x="2357846" y="3040921"/>
                </a:lnTo>
                <a:lnTo>
                  <a:pt x="0" y="30409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Freeform 9"/>
          <p:cNvSpPr/>
          <p:nvPr/>
        </p:nvSpPr>
        <p:spPr>
          <a:xfrm rot="-605109">
            <a:off x="4131700" y="1328203"/>
            <a:ext cx="974020" cy="874021"/>
          </a:xfrm>
          <a:custGeom>
            <a:avLst/>
            <a:gdLst/>
            <a:ahLst/>
            <a:cxnLst/>
            <a:rect l="l" t="t" r="r" b="b"/>
            <a:pathLst>
              <a:path w="1461030" h="1311031">
                <a:moveTo>
                  <a:pt x="0" y="0"/>
                </a:moveTo>
                <a:lnTo>
                  <a:pt x="1461030" y="0"/>
                </a:lnTo>
                <a:lnTo>
                  <a:pt x="1461030" y="1311031"/>
                </a:lnTo>
                <a:lnTo>
                  <a:pt x="0" y="13110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0" name="Freeform 10"/>
          <p:cNvSpPr/>
          <p:nvPr/>
        </p:nvSpPr>
        <p:spPr>
          <a:xfrm>
            <a:off x="1606517" y="6039835"/>
            <a:ext cx="1612373" cy="1078883"/>
          </a:xfrm>
          <a:custGeom>
            <a:avLst/>
            <a:gdLst/>
            <a:ahLst/>
            <a:cxnLst/>
            <a:rect l="l" t="t" r="r" b="b"/>
            <a:pathLst>
              <a:path w="2418559" h="1618325">
                <a:moveTo>
                  <a:pt x="0" y="0"/>
                </a:moveTo>
                <a:lnTo>
                  <a:pt x="2418560" y="0"/>
                </a:lnTo>
                <a:lnTo>
                  <a:pt x="2418560" y="1618325"/>
                </a:lnTo>
                <a:lnTo>
                  <a:pt x="0" y="16183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1" name="Freeform 11"/>
          <p:cNvSpPr/>
          <p:nvPr/>
        </p:nvSpPr>
        <p:spPr>
          <a:xfrm rot="636545">
            <a:off x="11658466" y="2163886"/>
            <a:ext cx="817425" cy="1730000"/>
          </a:xfrm>
          <a:custGeom>
            <a:avLst/>
            <a:gdLst/>
            <a:ahLst/>
            <a:cxnLst/>
            <a:rect l="l" t="t" r="r" b="b"/>
            <a:pathLst>
              <a:path w="1226137" h="2595000">
                <a:moveTo>
                  <a:pt x="0" y="0"/>
                </a:moveTo>
                <a:lnTo>
                  <a:pt x="1226138" y="0"/>
                </a:lnTo>
                <a:lnTo>
                  <a:pt x="1226138" y="2595000"/>
                </a:lnTo>
                <a:lnTo>
                  <a:pt x="0" y="2595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2" name="Freeform 12"/>
          <p:cNvSpPr/>
          <p:nvPr/>
        </p:nvSpPr>
        <p:spPr>
          <a:xfrm>
            <a:off x="-994676" y="5154629"/>
            <a:ext cx="1989351" cy="2035142"/>
          </a:xfrm>
          <a:custGeom>
            <a:avLst/>
            <a:gdLst/>
            <a:ahLst/>
            <a:cxnLst/>
            <a:rect l="l" t="t" r="r" b="b"/>
            <a:pathLst>
              <a:path w="2984027" h="3052713">
                <a:moveTo>
                  <a:pt x="0" y="0"/>
                </a:moveTo>
                <a:lnTo>
                  <a:pt x="2984028" y="0"/>
                </a:lnTo>
                <a:lnTo>
                  <a:pt x="2984028" y="3052714"/>
                </a:lnTo>
                <a:lnTo>
                  <a:pt x="0" y="305271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3" name="Freeform 13"/>
          <p:cNvSpPr/>
          <p:nvPr/>
        </p:nvSpPr>
        <p:spPr>
          <a:xfrm>
            <a:off x="8294257" y="6039834"/>
            <a:ext cx="3035144" cy="634621"/>
          </a:xfrm>
          <a:custGeom>
            <a:avLst/>
            <a:gdLst/>
            <a:ahLst/>
            <a:cxnLst/>
            <a:rect l="l" t="t" r="r" b="b"/>
            <a:pathLst>
              <a:path w="4552716" h="951932">
                <a:moveTo>
                  <a:pt x="0" y="0"/>
                </a:moveTo>
                <a:lnTo>
                  <a:pt x="4552717" y="0"/>
                </a:lnTo>
                <a:lnTo>
                  <a:pt x="4552717" y="951932"/>
                </a:lnTo>
                <a:lnTo>
                  <a:pt x="0" y="95193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4" name="Freeform 14"/>
          <p:cNvSpPr/>
          <p:nvPr/>
        </p:nvSpPr>
        <p:spPr>
          <a:xfrm rot="-10800000">
            <a:off x="1071095" y="-1178494"/>
            <a:ext cx="2005267" cy="1759622"/>
          </a:xfrm>
          <a:custGeom>
            <a:avLst/>
            <a:gdLst/>
            <a:ahLst/>
            <a:cxnLst/>
            <a:rect l="l" t="t" r="r" b="b"/>
            <a:pathLst>
              <a:path w="3007901" h="2639433">
                <a:moveTo>
                  <a:pt x="0" y="0"/>
                </a:moveTo>
                <a:lnTo>
                  <a:pt x="3007900" y="0"/>
                </a:lnTo>
                <a:lnTo>
                  <a:pt x="3007900" y="2639433"/>
                </a:lnTo>
                <a:lnTo>
                  <a:pt x="0" y="263943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5" name="Freeform 15"/>
          <p:cNvSpPr/>
          <p:nvPr/>
        </p:nvSpPr>
        <p:spPr>
          <a:xfrm>
            <a:off x="10638807" y="-857549"/>
            <a:ext cx="1989351" cy="2035142"/>
          </a:xfrm>
          <a:custGeom>
            <a:avLst/>
            <a:gdLst/>
            <a:ahLst/>
            <a:cxnLst/>
            <a:rect l="l" t="t" r="r" b="b"/>
            <a:pathLst>
              <a:path w="2984027" h="3052713">
                <a:moveTo>
                  <a:pt x="0" y="0"/>
                </a:moveTo>
                <a:lnTo>
                  <a:pt x="2984027" y="0"/>
                </a:lnTo>
                <a:lnTo>
                  <a:pt x="2984027" y="3052713"/>
                </a:lnTo>
                <a:lnTo>
                  <a:pt x="0" y="30527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6" name="Freeform 16"/>
          <p:cNvSpPr/>
          <p:nvPr/>
        </p:nvSpPr>
        <p:spPr>
          <a:xfrm>
            <a:off x="-741366" y="2612491"/>
            <a:ext cx="1246067" cy="1898768"/>
          </a:xfrm>
          <a:custGeom>
            <a:avLst/>
            <a:gdLst/>
            <a:ahLst/>
            <a:cxnLst/>
            <a:rect l="l" t="t" r="r" b="b"/>
            <a:pathLst>
              <a:path w="1869100" h="2848152">
                <a:moveTo>
                  <a:pt x="0" y="0"/>
                </a:moveTo>
                <a:lnTo>
                  <a:pt x="1869100" y="0"/>
                </a:lnTo>
                <a:lnTo>
                  <a:pt x="1869100" y="2848152"/>
                </a:lnTo>
                <a:lnTo>
                  <a:pt x="0" y="284815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7" name="Freeform 17"/>
          <p:cNvSpPr/>
          <p:nvPr/>
        </p:nvSpPr>
        <p:spPr>
          <a:xfrm>
            <a:off x="7702189" y="-1430518"/>
            <a:ext cx="2441951" cy="2246595"/>
          </a:xfrm>
          <a:custGeom>
            <a:avLst/>
            <a:gdLst/>
            <a:ahLst/>
            <a:cxnLst/>
            <a:rect l="l" t="t" r="r" b="b"/>
            <a:pathLst>
              <a:path w="3662926" h="3369892">
                <a:moveTo>
                  <a:pt x="0" y="0"/>
                </a:moveTo>
                <a:lnTo>
                  <a:pt x="3662926" y="0"/>
                </a:lnTo>
                <a:lnTo>
                  <a:pt x="3662926" y="3369893"/>
                </a:lnTo>
                <a:lnTo>
                  <a:pt x="0" y="336989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8" name="TextBox 18"/>
          <p:cNvSpPr txBox="1"/>
          <p:nvPr/>
        </p:nvSpPr>
        <p:spPr>
          <a:xfrm>
            <a:off x="3607956" y="2439672"/>
            <a:ext cx="4976090" cy="2961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4800" dirty="0">
                <a:solidFill>
                  <a:srgbClr val="303030"/>
                </a:solidFill>
                <a:latin typeface="Bobby Jones Soft"/>
              </a:rPr>
              <a:t>Consultancy &amp; Whole School Support</a:t>
            </a:r>
          </a:p>
        </p:txBody>
      </p:sp>
      <p:sp>
        <p:nvSpPr>
          <p:cNvPr id="19" name="Freeform 19"/>
          <p:cNvSpPr/>
          <p:nvPr/>
        </p:nvSpPr>
        <p:spPr>
          <a:xfrm>
            <a:off x="3995805" y="209947"/>
            <a:ext cx="2357831" cy="475853"/>
          </a:xfrm>
          <a:custGeom>
            <a:avLst/>
            <a:gdLst/>
            <a:ahLst/>
            <a:cxnLst/>
            <a:rect l="l" t="t" r="r" b="b"/>
            <a:pathLst>
              <a:path w="3536747" h="713780">
                <a:moveTo>
                  <a:pt x="0" y="0"/>
                </a:moveTo>
                <a:lnTo>
                  <a:pt x="3536747" y="0"/>
                </a:lnTo>
                <a:lnTo>
                  <a:pt x="3536747" y="713780"/>
                </a:lnTo>
                <a:lnTo>
                  <a:pt x="0" y="71378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0" name="Freeform 20"/>
          <p:cNvSpPr/>
          <p:nvPr/>
        </p:nvSpPr>
        <p:spPr>
          <a:xfrm>
            <a:off x="9070379" y="4005936"/>
            <a:ext cx="683912" cy="1010648"/>
          </a:xfrm>
          <a:custGeom>
            <a:avLst/>
            <a:gdLst/>
            <a:ahLst/>
            <a:cxnLst/>
            <a:rect l="l" t="t" r="r" b="b"/>
            <a:pathLst>
              <a:path w="1025868" h="1515972">
                <a:moveTo>
                  <a:pt x="0" y="0"/>
                </a:moveTo>
                <a:lnTo>
                  <a:pt x="1025868" y="0"/>
                </a:lnTo>
                <a:lnTo>
                  <a:pt x="1025868" y="1515971"/>
                </a:lnTo>
                <a:lnTo>
                  <a:pt x="0" y="151597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4207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728801" y="2200974"/>
            <a:ext cx="2996529" cy="2021295"/>
          </a:xfrm>
          <a:custGeom>
            <a:avLst/>
            <a:gdLst/>
            <a:ahLst/>
            <a:cxnLst/>
            <a:rect l="l" t="t" r="r" b="b"/>
            <a:pathLst>
              <a:path w="4494794" h="3031943">
                <a:moveTo>
                  <a:pt x="0" y="0"/>
                </a:moveTo>
                <a:lnTo>
                  <a:pt x="4494794" y="0"/>
                </a:lnTo>
                <a:lnTo>
                  <a:pt x="4494794" y="3031943"/>
                </a:lnTo>
                <a:lnTo>
                  <a:pt x="0" y="30319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>
            <a:off x="728801" y="433072"/>
            <a:ext cx="2996529" cy="1672609"/>
          </a:xfrm>
          <a:custGeom>
            <a:avLst/>
            <a:gdLst/>
            <a:ahLst/>
            <a:cxnLst/>
            <a:rect l="l" t="t" r="r" b="b"/>
            <a:pathLst>
              <a:path w="4494794" h="2508913">
                <a:moveTo>
                  <a:pt x="0" y="0"/>
                </a:moveTo>
                <a:lnTo>
                  <a:pt x="4494794" y="0"/>
                </a:lnTo>
                <a:lnTo>
                  <a:pt x="4494794" y="2508913"/>
                </a:lnTo>
                <a:lnTo>
                  <a:pt x="0" y="25089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>
            <a:off x="685800" y="4279154"/>
            <a:ext cx="2996529" cy="2124812"/>
          </a:xfrm>
          <a:custGeom>
            <a:avLst/>
            <a:gdLst/>
            <a:ahLst/>
            <a:cxnLst/>
            <a:rect l="l" t="t" r="r" b="b"/>
            <a:pathLst>
              <a:path w="4494794" h="3187218">
                <a:moveTo>
                  <a:pt x="0" y="0"/>
                </a:moveTo>
                <a:lnTo>
                  <a:pt x="4494794" y="0"/>
                </a:lnTo>
                <a:lnTo>
                  <a:pt x="4494794" y="3187218"/>
                </a:lnTo>
                <a:lnTo>
                  <a:pt x="0" y="31872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8509671" y="473300"/>
            <a:ext cx="2996529" cy="2124812"/>
          </a:xfrm>
          <a:custGeom>
            <a:avLst/>
            <a:gdLst/>
            <a:ahLst/>
            <a:cxnLst/>
            <a:rect l="l" t="t" r="r" b="b"/>
            <a:pathLst>
              <a:path w="4494794" h="3187218">
                <a:moveTo>
                  <a:pt x="0" y="0"/>
                </a:moveTo>
                <a:lnTo>
                  <a:pt x="4494794" y="0"/>
                </a:lnTo>
                <a:lnTo>
                  <a:pt x="4494794" y="3187218"/>
                </a:lnTo>
                <a:lnTo>
                  <a:pt x="0" y="31872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>
            <a:off x="8509671" y="2595996"/>
            <a:ext cx="2996529" cy="1672609"/>
          </a:xfrm>
          <a:custGeom>
            <a:avLst/>
            <a:gdLst/>
            <a:ahLst/>
            <a:cxnLst/>
            <a:rect l="l" t="t" r="r" b="b"/>
            <a:pathLst>
              <a:path w="4494794" h="2508913">
                <a:moveTo>
                  <a:pt x="0" y="0"/>
                </a:moveTo>
                <a:lnTo>
                  <a:pt x="4494794" y="0"/>
                </a:lnTo>
                <a:lnTo>
                  <a:pt x="4494794" y="2508913"/>
                </a:lnTo>
                <a:lnTo>
                  <a:pt x="0" y="25089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 dirty="0"/>
          </a:p>
        </p:txBody>
      </p:sp>
      <p:sp>
        <p:nvSpPr>
          <p:cNvPr id="8" name="Freeform 8"/>
          <p:cNvSpPr/>
          <p:nvPr/>
        </p:nvSpPr>
        <p:spPr>
          <a:xfrm>
            <a:off x="8509671" y="4330913"/>
            <a:ext cx="2996529" cy="2021295"/>
          </a:xfrm>
          <a:custGeom>
            <a:avLst/>
            <a:gdLst/>
            <a:ahLst/>
            <a:cxnLst/>
            <a:rect l="l" t="t" r="r" b="b"/>
            <a:pathLst>
              <a:path w="4494794" h="3031943">
                <a:moveTo>
                  <a:pt x="0" y="0"/>
                </a:moveTo>
                <a:lnTo>
                  <a:pt x="4494794" y="0"/>
                </a:lnTo>
                <a:lnTo>
                  <a:pt x="4494794" y="3031944"/>
                </a:lnTo>
                <a:lnTo>
                  <a:pt x="0" y="30319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9" name="TextBox 9"/>
          <p:cNvSpPr txBox="1"/>
          <p:nvPr/>
        </p:nvSpPr>
        <p:spPr>
          <a:xfrm>
            <a:off x="4032938" y="2990839"/>
            <a:ext cx="4126124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5334" dirty="0">
                <a:solidFill>
                  <a:srgbClr val="303030"/>
                </a:solidFill>
                <a:latin typeface="Hibernate"/>
              </a:rPr>
              <a:t>Training &amp; CPD offer-CONSUTATION &amp; Whole School projects</a:t>
            </a:r>
          </a:p>
        </p:txBody>
      </p:sp>
      <p:sp>
        <p:nvSpPr>
          <p:cNvPr id="11" name="Freeform 11"/>
          <p:cNvSpPr/>
          <p:nvPr/>
        </p:nvSpPr>
        <p:spPr>
          <a:xfrm>
            <a:off x="3328849" y="2299849"/>
            <a:ext cx="706963" cy="911773"/>
          </a:xfrm>
          <a:custGeom>
            <a:avLst/>
            <a:gdLst/>
            <a:ahLst/>
            <a:cxnLst/>
            <a:rect l="l" t="t" r="r" b="b"/>
            <a:pathLst>
              <a:path w="1060445" h="1367659">
                <a:moveTo>
                  <a:pt x="0" y="0"/>
                </a:moveTo>
                <a:lnTo>
                  <a:pt x="1060445" y="0"/>
                </a:lnTo>
                <a:lnTo>
                  <a:pt x="1060445" y="1367659"/>
                </a:lnTo>
                <a:lnTo>
                  <a:pt x="0" y="13676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2" name="Freeform 12"/>
          <p:cNvSpPr/>
          <p:nvPr/>
        </p:nvSpPr>
        <p:spPr>
          <a:xfrm rot="759876">
            <a:off x="11164721" y="575858"/>
            <a:ext cx="682959" cy="612842"/>
          </a:xfrm>
          <a:custGeom>
            <a:avLst/>
            <a:gdLst/>
            <a:ahLst/>
            <a:cxnLst/>
            <a:rect l="l" t="t" r="r" b="b"/>
            <a:pathLst>
              <a:path w="1024439" h="919263">
                <a:moveTo>
                  <a:pt x="0" y="0"/>
                </a:moveTo>
                <a:lnTo>
                  <a:pt x="1024440" y="0"/>
                </a:lnTo>
                <a:lnTo>
                  <a:pt x="1024440" y="919263"/>
                </a:lnTo>
                <a:lnTo>
                  <a:pt x="0" y="9192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3" name="Freeform 13"/>
          <p:cNvSpPr/>
          <p:nvPr/>
        </p:nvSpPr>
        <p:spPr>
          <a:xfrm>
            <a:off x="450502" y="3709547"/>
            <a:ext cx="683912" cy="1010648"/>
          </a:xfrm>
          <a:custGeom>
            <a:avLst/>
            <a:gdLst/>
            <a:ahLst/>
            <a:cxnLst/>
            <a:rect l="l" t="t" r="r" b="b"/>
            <a:pathLst>
              <a:path w="1025868" h="1515972">
                <a:moveTo>
                  <a:pt x="0" y="0"/>
                </a:moveTo>
                <a:lnTo>
                  <a:pt x="1025869" y="0"/>
                </a:lnTo>
                <a:lnTo>
                  <a:pt x="1025869" y="1515972"/>
                </a:lnTo>
                <a:lnTo>
                  <a:pt x="0" y="15159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4" name="Freeform 14"/>
          <p:cNvSpPr/>
          <p:nvPr/>
        </p:nvSpPr>
        <p:spPr>
          <a:xfrm>
            <a:off x="8386196" y="4003807"/>
            <a:ext cx="638019" cy="716389"/>
          </a:xfrm>
          <a:custGeom>
            <a:avLst/>
            <a:gdLst/>
            <a:ahLst/>
            <a:cxnLst/>
            <a:rect l="l" t="t" r="r" b="b"/>
            <a:pathLst>
              <a:path w="957028" h="1074583">
                <a:moveTo>
                  <a:pt x="0" y="0"/>
                </a:moveTo>
                <a:lnTo>
                  <a:pt x="957028" y="0"/>
                </a:lnTo>
                <a:lnTo>
                  <a:pt x="957028" y="1074583"/>
                </a:lnTo>
                <a:lnTo>
                  <a:pt x="0" y="107458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5" name="Freeform 15"/>
          <p:cNvSpPr/>
          <p:nvPr/>
        </p:nvSpPr>
        <p:spPr>
          <a:xfrm>
            <a:off x="5054643" y="685800"/>
            <a:ext cx="2082715" cy="1868297"/>
          </a:xfrm>
          <a:custGeom>
            <a:avLst/>
            <a:gdLst/>
            <a:ahLst/>
            <a:cxnLst/>
            <a:rect l="l" t="t" r="r" b="b"/>
            <a:pathLst>
              <a:path w="3124073" h="2802446">
                <a:moveTo>
                  <a:pt x="0" y="0"/>
                </a:moveTo>
                <a:lnTo>
                  <a:pt x="3124072" y="0"/>
                </a:lnTo>
                <a:lnTo>
                  <a:pt x="3124072" y="2802446"/>
                </a:lnTo>
                <a:lnTo>
                  <a:pt x="0" y="280244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6" name="Freeform 16"/>
          <p:cNvSpPr/>
          <p:nvPr/>
        </p:nvSpPr>
        <p:spPr>
          <a:xfrm rot="-1798045">
            <a:off x="7451441" y="1492801"/>
            <a:ext cx="913019" cy="412417"/>
          </a:xfrm>
          <a:custGeom>
            <a:avLst/>
            <a:gdLst/>
            <a:ahLst/>
            <a:cxnLst/>
            <a:rect l="l" t="t" r="r" b="b"/>
            <a:pathLst>
              <a:path w="1369529" h="618626">
                <a:moveTo>
                  <a:pt x="0" y="0"/>
                </a:moveTo>
                <a:lnTo>
                  <a:pt x="1369529" y="0"/>
                </a:lnTo>
                <a:lnTo>
                  <a:pt x="1369529" y="618626"/>
                </a:lnTo>
                <a:lnTo>
                  <a:pt x="0" y="61862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7" name="Freeform 17"/>
          <p:cNvSpPr/>
          <p:nvPr/>
        </p:nvSpPr>
        <p:spPr>
          <a:xfrm rot="9069146">
            <a:off x="3859455" y="4570808"/>
            <a:ext cx="860913" cy="388880"/>
          </a:xfrm>
          <a:custGeom>
            <a:avLst/>
            <a:gdLst/>
            <a:ahLst/>
            <a:cxnLst/>
            <a:rect l="l" t="t" r="r" b="b"/>
            <a:pathLst>
              <a:path w="1291369" h="583320">
                <a:moveTo>
                  <a:pt x="0" y="0"/>
                </a:moveTo>
                <a:lnTo>
                  <a:pt x="1291369" y="0"/>
                </a:lnTo>
                <a:lnTo>
                  <a:pt x="1291369" y="583320"/>
                </a:lnTo>
                <a:lnTo>
                  <a:pt x="0" y="5833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8" name="Freeform 18"/>
          <p:cNvSpPr/>
          <p:nvPr/>
        </p:nvSpPr>
        <p:spPr>
          <a:xfrm rot="-9093014" flipV="1">
            <a:off x="3838208" y="1389746"/>
            <a:ext cx="903406" cy="450005"/>
          </a:xfrm>
          <a:custGeom>
            <a:avLst/>
            <a:gdLst/>
            <a:ahLst/>
            <a:cxnLst/>
            <a:rect l="l" t="t" r="r" b="b"/>
            <a:pathLst>
              <a:path w="1355109" h="675008">
                <a:moveTo>
                  <a:pt x="0" y="675008"/>
                </a:moveTo>
                <a:lnTo>
                  <a:pt x="1355109" y="675008"/>
                </a:lnTo>
                <a:lnTo>
                  <a:pt x="1355109" y="0"/>
                </a:lnTo>
                <a:lnTo>
                  <a:pt x="0" y="0"/>
                </a:lnTo>
                <a:lnTo>
                  <a:pt x="0" y="675008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9" name="Freeform 19"/>
          <p:cNvSpPr/>
          <p:nvPr/>
        </p:nvSpPr>
        <p:spPr>
          <a:xfrm rot="1820569" flipV="1">
            <a:off x="7478728" y="4608201"/>
            <a:ext cx="855873" cy="426329"/>
          </a:xfrm>
          <a:custGeom>
            <a:avLst/>
            <a:gdLst/>
            <a:ahLst/>
            <a:cxnLst/>
            <a:rect l="l" t="t" r="r" b="b"/>
            <a:pathLst>
              <a:path w="1283809" h="639493">
                <a:moveTo>
                  <a:pt x="0" y="639492"/>
                </a:moveTo>
                <a:lnTo>
                  <a:pt x="1283810" y="639492"/>
                </a:lnTo>
                <a:lnTo>
                  <a:pt x="1283810" y="0"/>
                </a:lnTo>
                <a:lnTo>
                  <a:pt x="0" y="0"/>
                </a:lnTo>
                <a:lnTo>
                  <a:pt x="0" y="639492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0" name="TextBox 20"/>
          <p:cNvSpPr txBox="1"/>
          <p:nvPr/>
        </p:nvSpPr>
        <p:spPr>
          <a:xfrm>
            <a:off x="1181629" y="971281"/>
            <a:ext cx="2147219" cy="591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1870" dirty="0">
                <a:solidFill>
                  <a:srgbClr val="303030"/>
                </a:solidFill>
                <a:latin typeface="Lazydog"/>
              </a:rPr>
              <a:t>RSP: National Autistic Society (C&amp;I)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934326" y="4853880"/>
            <a:ext cx="2237107" cy="77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1867" dirty="0">
                <a:solidFill>
                  <a:srgbClr val="303030"/>
                </a:solidFill>
                <a:latin typeface="Lazydog"/>
              </a:rPr>
              <a:t>Neurodiversity Train the Trainer </a:t>
            </a:r>
            <a:br>
              <a:rPr lang="en-US" sz="1867" dirty="0">
                <a:solidFill>
                  <a:srgbClr val="303030"/>
                </a:solidFill>
                <a:latin typeface="Lazydog"/>
              </a:rPr>
            </a:br>
            <a:br>
              <a:rPr lang="en-US" sz="1867" dirty="0">
                <a:solidFill>
                  <a:srgbClr val="303030"/>
                </a:solidFill>
                <a:latin typeface="Lazydog"/>
              </a:rPr>
            </a:br>
            <a:r>
              <a:rPr lang="en-US" sz="1867" dirty="0">
                <a:solidFill>
                  <a:srgbClr val="303030"/>
                </a:solidFill>
                <a:latin typeface="Lazydog"/>
              </a:rPr>
              <a:t>(C&amp;I) (SEMH)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07926" y="4791876"/>
            <a:ext cx="2147219" cy="1199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1870" dirty="0">
                <a:solidFill>
                  <a:srgbClr val="303030"/>
                </a:solidFill>
                <a:latin typeface="Lazydog"/>
              </a:rPr>
              <a:t>EHCP</a:t>
            </a:r>
            <a:br>
              <a:rPr lang="en-US" sz="1870" dirty="0">
                <a:solidFill>
                  <a:srgbClr val="303030"/>
                </a:solidFill>
                <a:latin typeface="Lazydog"/>
              </a:rPr>
            </a:br>
            <a:br>
              <a:rPr lang="en-US" sz="1870" dirty="0">
                <a:solidFill>
                  <a:srgbClr val="303030"/>
                </a:solidFill>
                <a:latin typeface="Lazydog"/>
              </a:rPr>
            </a:br>
            <a:r>
              <a:rPr lang="en-US" sz="1870" dirty="0">
                <a:solidFill>
                  <a:srgbClr val="303030"/>
                </a:solidFill>
                <a:latin typeface="Lazydog"/>
              </a:rPr>
              <a:t> reform:</a:t>
            </a:r>
            <a:br>
              <a:rPr lang="en-US" sz="1870" dirty="0">
                <a:solidFill>
                  <a:srgbClr val="303030"/>
                </a:solidFill>
                <a:latin typeface="Lazydog"/>
              </a:rPr>
            </a:br>
            <a:br>
              <a:rPr lang="en-US" sz="1870" dirty="0">
                <a:solidFill>
                  <a:srgbClr val="303030"/>
                </a:solidFill>
                <a:latin typeface="Lazydog"/>
              </a:rPr>
            </a:br>
            <a:br>
              <a:rPr lang="en-US" sz="1870" dirty="0">
                <a:solidFill>
                  <a:srgbClr val="303030"/>
                </a:solidFill>
                <a:latin typeface="Lazydog"/>
              </a:rPr>
            </a:br>
            <a:r>
              <a:rPr lang="en-US" sz="1870" dirty="0">
                <a:solidFill>
                  <a:srgbClr val="303030"/>
                </a:solidFill>
                <a:latin typeface="Lazydog"/>
              </a:rPr>
              <a:t> UCL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2CBFAC99-9655-4C64-6E14-412A41F4817A}"/>
              </a:ext>
            </a:extLst>
          </p:cNvPr>
          <p:cNvSpPr txBox="1"/>
          <p:nvPr/>
        </p:nvSpPr>
        <p:spPr>
          <a:xfrm>
            <a:off x="8934325" y="3153572"/>
            <a:ext cx="2147219" cy="783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2133" dirty="0">
                <a:solidFill>
                  <a:srgbClr val="303030"/>
                </a:solidFill>
                <a:latin typeface="Lazydog"/>
              </a:rPr>
              <a:t>The BUSS Model- sensory processing </a:t>
            </a:r>
            <a:br>
              <a:rPr lang="en-US" sz="2133" dirty="0">
                <a:solidFill>
                  <a:srgbClr val="303030"/>
                </a:solidFill>
                <a:latin typeface="Lazydog"/>
              </a:rPr>
            </a:br>
            <a:r>
              <a:rPr lang="en-US" sz="2133" dirty="0">
                <a:solidFill>
                  <a:srgbClr val="303030"/>
                </a:solidFill>
                <a:latin typeface="Lazydog"/>
              </a:rPr>
              <a:t>(SEMH)</a:t>
            </a: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9A107449-968C-A63B-A6F2-6836829198B7}"/>
              </a:ext>
            </a:extLst>
          </p:cNvPr>
          <p:cNvSpPr txBox="1"/>
          <p:nvPr/>
        </p:nvSpPr>
        <p:spPr>
          <a:xfrm>
            <a:off x="1169159" y="2889427"/>
            <a:ext cx="2088516" cy="583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1870" dirty="0">
                <a:solidFill>
                  <a:srgbClr val="303030"/>
                </a:solidFill>
                <a:latin typeface="Lazydog"/>
              </a:rPr>
              <a:t>RSP: Trauma Informed Schools UK (SEMH) </a:t>
            </a:r>
          </a:p>
        </p:txBody>
      </p:sp>
      <p:sp>
        <p:nvSpPr>
          <p:cNvPr id="27" name="TextBox 23">
            <a:extLst>
              <a:ext uri="{FF2B5EF4-FFF2-40B4-BE49-F238E27FC236}">
                <a16:creationId xmlns:a16="http://schemas.microsoft.com/office/drawing/2014/main" id="{055EAA3B-AC39-1D6C-714E-6FCED1172CF7}"/>
              </a:ext>
            </a:extLst>
          </p:cNvPr>
          <p:cNvSpPr txBox="1"/>
          <p:nvPr/>
        </p:nvSpPr>
        <p:spPr>
          <a:xfrm>
            <a:off x="8889380" y="1113777"/>
            <a:ext cx="2237107" cy="968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1867" dirty="0">
                <a:solidFill>
                  <a:srgbClr val="303030"/>
                </a:solidFill>
                <a:latin typeface="Lazydog"/>
              </a:rPr>
              <a:t>ELKLAN – Communication friendly school's project</a:t>
            </a:r>
            <a:br>
              <a:rPr lang="en-US" sz="1867" dirty="0">
                <a:solidFill>
                  <a:srgbClr val="303030"/>
                </a:solidFill>
                <a:latin typeface="Lazydog"/>
              </a:rPr>
            </a:br>
            <a:r>
              <a:rPr lang="en-US" sz="1867" dirty="0">
                <a:solidFill>
                  <a:srgbClr val="303030"/>
                </a:solidFill>
                <a:latin typeface="Lazydog"/>
              </a:rPr>
              <a:t>(C&amp;I)</a:t>
            </a:r>
          </a:p>
        </p:txBody>
      </p:sp>
    </p:spTree>
    <p:extLst>
      <p:ext uri="{BB962C8B-B14F-4D97-AF65-F5344CB8AC3E}">
        <p14:creationId xmlns:p14="http://schemas.microsoft.com/office/powerpoint/2010/main" val="2618573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567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Bobby Jones Soft</vt:lpstr>
      <vt:lpstr>Calibri</vt:lpstr>
      <vt:lpstr>Calibri Light</vt:lpstr>
      <vt:lpstr>Courier New</vt:lpstr>
      <vt:lpstr>Hibernate</vt:lpstr>
      <vt:lpstr>Lazydog</vt:lpstr>
      <vt:lpstr>Quicksand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Birkwood (NELC)</dc:creator>
  <cp:lastModifiedBy>Rebecca Taylor (NELC)</cp:lastModifiedBy>
  <cp:revision>2</cp:revision>
  <dcterms:created xsi:type="dcterms:W3CDTF">2024-02-20T12:10:14Z</dcterms:created>
  <dcterms:modified xsi:type="dcterms:W3CDTF">2024-04-09T16:50:17Z</dcterms:modified>
</cp:coreProperties>
</file>