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80" r:id="rId8"/>
    <p:sldId id="267" r:id="rId9"/>
    <p:sldId id="268" r:id="rId10"/>
    <p:sldId id="269" r:id="rId11"/>
    <p:sldId id="270" r:id="rId12"/>
    <p:sldId id="271" r:id="rId13"/>
    <p:sldId id="272" r:id="rId14"/>
    <p:sldId id="273" r:id="rId15"/>
    <p:sldId id="263" r:id="rId16"/>
    <p:sldId id="274" r:id="rId17"/>
    <p:sldId id="275" r:id="rId18"/>
    <p:sldId id="264" r:id="rId19"/>
    <p:sldId id="276" r:id="rId20"/>
    <p:sldId id="277" r:id="rId21"/>
    <p:sldId id="278" r:id="rId22"/>
    <p:sldId id="265" r:id="rId23"/>
    <p:sldId id="279" r:id="rId24"/>
    <p:sldId id="281" r:id="rId25"/>
    <p:sldId id="266" r:id="rId26"/>
  </p:sldIdLst>
  <p:sldSz cx="18288000" cy="10287000"/>
  <p:notesSz cx="6858000" cy="9144000"/>
  <p:embeddedFontLst>
    <p:embeddedFont>
      <p:font typeface="Bobby Jones Soft" panose="020B0604020202020204" charset="0"/>
      <p:regular r:id="rId27"/>
    </p:embeddedFont>
    <p:embeddedFont>
      <p:font typeface="Hibernate" panose="02000503000000000000" charset="0"/>
      <p:regular r:id="rId28"/>
    </p:embeddedFont>
    <p:embeddedFont>
      <p:font typeface="Lazydog" panose="020B0604020202020204" charset="0"/>
      <p:regular r:id="rId29"/>
    </p:embeddedFont>
    <p:embeddedFont>
      <p:font typeface="Quicksand Semi-Bold" panose="020B0604020202020204" charset="0"/>
      <p:regular r:id="rId30"/>
    </p:embeddedFont>
    <p:embeddedFont>
      <p:font typeface="Raleway Bold"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6013" autoAdjust="0"/>
  </p:normalViewPr>
  <p:slideViewPr>
    <p:cSldViewPr>
      <p:cViewPr varScale="1">
        <p:scale>
          <a:sx n="47" d="100"/>
          <a:sy n="47" d="100"/>
        </p:scale>
        <p:origin x="1565"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26" Type="http://schemas.openxmlformats.org/officeDocument/2006/relationships/image" Target="../media/image25.sv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jpeg"/><Relationship Id="rId16" Type="http://schemas.openxmlformats.org/officeDocument/2006/relationships/image" Target="../media/image15.svg"/><Relationship Id="rId20" Type="http://schemas.openxmlformats.org/officeDocument/2006/relationships/image" Target="../media/image19.svg"/><Relationship Id="rId29"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23.svg"/><Relationship Id="rId32" Type="http://schemas.openxmlformats.org/officeDocument/2006/relationships/image" Target="../media/image31.jpe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svg"/><Relationship Id="rId10" Type="http://schemas.openxmlformats.org/officeDocument/2006/relationships/image" Target="../media/image9.sv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svg"/><Relationship Id="rId27" Type="http://schemas.openxmlformats.org/officeDocument/2006/relationships/image" Target="../media/image26.png"/><Relationship Id="rId30" Type="http://schemas.openxmlformats.org/officeDocument/2006/relationships/image" Target="../media/image29.svg"/></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18.png"/><Relationship Id="rId7" Type="http://schemas.openxmlformats.org/officeDocument/2006/relationships/image" Target="../media/image16.png"/><Relationship Id="rId12" Type="http://schemas.openxmlformats.org/officeDocument/2006/relationships/image" Target="../media/image27.svg"/><Relationship Id="rId17" Type="http://schemas.openxmlformats.org/officeDocument/2006/relationships/image" Target="../media/image38.png"/><Relationship Id="rId2" Type="http://schemas.openxmlformats.org/officeDocument/2006/relationships/image" Target="../media/image1.jpeg"/><Relationship Id="rId16" Type="http://schemas.openxmlformats.org/officeDocument/2006/relationships/image" Target="../media/image37.svg"/><Relationship Id="rId20" Type="http://schemas.openxmlformats.org/officeDocument/2006/relationships/image" Target="../media/image41.sv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6.png"/><Relationship Id="rId10" Type="http://schemas.openxmlformats.org/officeDocument/2006/relationships/image" Target="../media/image25.svg"/><Relationship Id="rId19" Type="http://schemas.openxmlformats.org/officeDocument/2006/relationships/image" Target="../media/image40.pn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35.svg"/></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18.png"/><Relationship Id="rId7" Type="http://schemas.openxmlformats.org/officeDocument/2006/relationships/image" Target="../media/image16.png"/><Relationship Id="rId12" Type="http://schemas.openxmlformats.org/officeDocument/2006/relationships/image" Target="../media/image27.svg"/><Relationship Id="rId17" Type="http://schemas.openxmlformats.org/officeDocument/2006/relationships/image" Target="../media/image38.png"/><Relationship Id="rId2" Type="http://schemas.openxmlformats.org/officeDocument/2006/relationships/image" Target="../media/image1.jpeg"/><Relationship Id="rId16" Type="http://schemas.openxmlformats.org/officeDocument/2006/relationships/image" Target="../media/image37.svg"/><Relationship Id="rId20" Type="http://schemas.openxmlformats.org/officeDocument/2006/relationships/image" Target="../media/image41.sv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6.png"/><Relationship Id="rId10" Type="http://schemas.openxmlformats.org/officeDocument/2006/relationships/image" Target="../media/image25.svg"/><Relationship Id="rId19" Type="http://schemas.openxmlformats.org/officeDocument/2006/relationships/image" Target="../media/image40.pn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35.svg"/></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18.png"/><Relationship Id="rId7" Type="http://schemas.openxmlformats.org/officeDocument/2006/relationships/image" Target="../media/image16.png"/><Relationship Id="rId12" Type="http://schemas.openxmlformats.org/officeDocument/2006/relationships/image" Target="../media/image27.svg"/><Relationship Id="rId17" Type="http://schemas.openxmlformats.org/officeDocument/2006/relationships/image" Target="../media/image38.png"/><Relationship Id="rId2" Type="http://schemas.openxmlformats.org/officeDocument/2006/relationships/image" Target="../media/image1.jpeg"/><Relationship Id="rId16" Type="http://schemas.openxmlformats.org/officeDocument/2006/relationships/image" Target="../media/image37.svg"/><Relationship Id="rId20" Type="http://schemas.openxmlformats.org/officeDocument/2006/relationships/image" Target="../media/image41.sv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6.png"/><Relationship Id="rId10" Type="http://schemas.openxmlformats.org/officeDocument/2006/relationships/image" Target="../media/image25.svg"/><Relationship Id="rId19" Type="http://schemas.openxmlformats.org/officeDocument/2006/relationships/image" Target="../media/image40.pn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35.svg"/></Relationships>
</file>

<file path=ppt/slides/_rels/slide1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18.png"/><Relationship Id="rId7" Type="http://schemas.openxmlformats.org/officeDocument/2006/relationships/image" Target="../media/image16.png"/><Relationship Id="rId12" Type="http://schemas.openxmlformats.org/officeDocument/2006/relationships/image" Target="../media/image27.svg"/><Relationship Id="rId17" Type="http://schemas.openxmlformats.org/officeDocument/2006/relationships/image" Target="../media/image38.png"/><Relationship Id="rId2" Type="http://schemas.openxmlformats.org/officeDocument/2006/relationships/image" Target="../media/image1.jpeg"/><Relationship Id="rId16" Type="http://schemas.openxmlformats.org/officeDocument/2006/relationships/image" Target="../media/image37.svg"/><Relationship Id="rId20" Type="http://schemas.openxmlformats.org/officeDocument/2006/relationships/image" Target="../media/image41.sv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6.png"/><Relationship Id="rId10" Type="http://schemas.openxmlformats.org/officeDocument/2006/relationships/image" Target="../media/image25.svg"/><Relationship Id="rId19" Type="http://schemas.openxmlformats.org/officeDocument/2006/relationships/image" Target="../media/image40.pn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35.svg"/></Relationships>
</file>

<file path=ppt/slides/_rels/slide14.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18.png"/><Relationship Id="rId7" Type="http://schemas.openxmlformats.org/officeDocument/2006/relationships/image" Target="../media/image16.png"/><Relationship Id="rId12" Type="http://schemas.openxmlformats.org/officeDocument/2006/relationships/image" Target="../media/image27.svg"/><Relationship Id="rId17" Type="http://schemas.openxmlformats.org/officeDocument/2006/relationships/image" Target="../media/image38.png"/><Relationship Id="rId2" Type="http://schemas.openxmlformats.org/officeDocument/2006/relationships/image" Target="../media/image1.jpeg"/><Relationship Id="rId16" Type="http://schemas.openxmlformats.org/officeDocument/2006/relationships/image" Target="../media/image37.svg"/><Relationship Id="rId20" Type="http://schemas.openxmlformats.org/officeDocument/2006/relationships/image" Target="../media/image41.sv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6.png"/><Relationship Id="rId10" Type="http://schemas.openxmlformats.org/officeDocument/2006/relationships/image" Target="../media/image25.svg"/><Relationship Id="rId19" Type="http://schemas.openxmlformats.org/officeDocument/2006/relationships/image" Target="../media/image40.pn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35.svg"/></Relationships>
</file>

<file path=ppt/slides/_rels/slide15.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10.png"/><Relationship Id="rId18" Type="http://schemas.openxmlformats.org/officeDocument/2006/relationships/image" Target="../media/image7.svg"/><Relationship Id="rId3" Type="http://schemas.openxmlformats.org/officeDocument/2006/relationships/image" Target="../media/image60.png"/><Relationship Id="rId21" Type="http://schemas.openxmlformats.org/officeDocument/2006/relationships/image" Target="../media/image69.png"/><Relationship Id="rId7" Type="http://schemas.openxmlformats.org/officeDocument/2006/relationships/image" Target="../media/image42.png"/><Relationship Id="rId12" Type="http://schemas.openxmlformats.org/officeDocument/2006/relationships/image" Target="../media/image9.svg"/><Relationship Id="rId17" Type="http://schemas.openxmlformats.org/officeDocument/2006/relationships/image" Target="../media/image6.png"/><Relationship Id="rId2" Type="http://schemas.openxmlformats.org/officeDocument/2006/relationships/image" Target="../media/image1.jpeg"/><Relationship Id="rId16" Type="http://schemas.openxmlformats.org/officeDocument/2006/relationships/image" Target="../media/image66.svg"/><Relationship Id="rId20" Type="http://schemas.openxmlformats.org/officeDocument/2006/relationships/image" Target="../media/image68.sv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8.png"/><Relationship Id="rId24" Type="http://schemas.openxmlformats.org/officeDocument/2006/relationships/image" Target="../media/image72.svg"/><Relationship Id="rId5" Type="http://schemas.openxmlformats.org/officeDocument/2006/relationships/image" Target="../media/image2.png"/><Relationship Id="rId15" Type="http://schemas.openxmlformats.org/officeDocument/2006/relationships/image" Target="../media/image65.png"/><Relationship Id="rId23" Type="http://schemas.openxmlformats.org/officeDocument/2006/relationships/image" Target="../media/image71.png"/><Relationship Id="rId10" Type="http://schemas.openxmlformats.org/officeDocument/2006/relationships/image" Target="../media/image64.svg"/><Relationship Id="rId19" Type="http://schemas.openxmlformats.org/officeDocument/2006/relationships/image" Target="../media/image67.png"/><Relationship Id="rId4" Type="http://schemas.openxmlformats.org/officeDocument/2006/relationships/image" Target="../media/image61.svg"/><Relationship Id="rId9" Type="http://schemas.openxmlformats.org/officeDocument/2006/relationships/image" Target="../media/image63.png"/><Relationship Id="rId14" Type="http://schemas.openxmlformats.org/officeDocument/2006/relationships/image" Target="../media/image11.svg"/><Relationship Id="rId22" Type="http://schemas.openxmlformats.org/officeDocument/2006/relationships/image" Target="../media/image70.svg"/></Relationships>
</file>

<file path=ppt/slides/_rels/slide16.xml.rels><?xml version="1.0" encoding="UTF-8" standalone="yes"?>
<Relationships xmlns="http://schemas.openxmlformats.org/package/2006/relationships"><Relationship Id="rId8" Type="http://schemas.openxmlformats.org/officeDocument/2006/relationships/image" Target="../media/image76.svg"/><Relationship Id="rId13" Type="http://schemas.openxmlformats.org/officeDocument/2006/relationships/image" Target="../media/image26.png"/><Relationship Id="rId18" Type="http://schemas.openxmlformats.org/officeDocument/2006/relationships/image" Target="../media/image41.svg"/><Relationship Id="rId3" Type="http://schemas.openxmlformats.org/officeDocument/2006/relationships/image" Target="../media/image42.png"/><Relationship Id="rId7" Type="http://schemas.openxmlformats.org/officeDocument/2006/relationships/image" Target="../media/image75.png"/><Relationship Id="rId12" Type="http://schemas.openxmlformats.org/officeDocument/2006/relationships/image" Target="../media/image17.svg"/><Relationship Id="rId17" Type="http://schemas.openxmlformats.org/officeDocument/2006/relationships/image" Target="../media/image40.png"/><Relationship Id="rId2" Type="http://schemas.openxmlformats.org/officeDocument/2006/relationships/image" Target="../media/image1.jpeg"/><Relationship Id="rId16" Type="http://schemas.openxmlformats.org/officeDocument/2006/relationships/image" Target="../media/image39.svg"/><Relationship Id="rId20" Type="http://schemas.openxmlformats.org/officeDocument/2006/relationships/image" Target="../media/image45.svg"/><Relationship Id="rId1" Type="http://schemas.openxmlformats.org/officeDocument/2006/relationships/slideLayout" Target="../slideLayouts/slideLayout7.xml"/><Relationship Id="rId6" Type="http://schemas.openxmlformats.org/officeDocument/2006/relationships/image" Target="../media/image74.svg"/><Relationship Id="rId11" Type="http://schemas.openxmlformats.org/officeDocument/2006/relationships/image" Target="../media/image16.png"/><Relationship Id="rId5" Type="http://schemas.openxmlformats.org/officeDocument/2006/relationships/image" Target="../media/image73.png"/><Relationship Id="rId15" Type="http://schemas.openxmlformats.org/officeDocument/2006/relationships/image" Target="../media/image38.png"/><Relationship Id="rId10" Type="http://schemas.openxmlformats.org/officeDocument/2006/relationships/image" Target="../media/image78.svg"/><Relationship Id="rId19" Type="http://schemas.openxmlformats.org/officeDocument/2006/relationships/image" Target="../media/image44.png"/><Relationship Id="rId4" Type="http://schemas.openxmlformats.org/officeDocument/2006/relationships/image" Target="../media/image43.svg"/><Relationship Id="rId9" Type="http://schemas.openxmlformats.org/officeDocument/2006/relationships/image" Target="../media/image77.png"/><Relationship Id="rId14" Type="http://schemas.openxmlformats.org/officeDocument/2006/relationships/image" Target="../media/image27.svg"/></Relationships>
</file>

<file path=ppt/slides/_rels/slide17.xml.rels><?xml version="1.0" encoding="UTF-8" standalone="yes"?>
<Relationships xmlns="http://schemas.openxmlformats.org/package/2006/relationships"><Relationship Id="rId8" Type="http://schemas.openxmlformats.org/officeDocument/2006/relationships/image" Target="../media/image76.svg"/><Relationship Id="rId13" Type="http://schemas.openxmlformats.org/officeDocument/2006/relationships/image" Target="../media/image26.png"/><Relationship Id="rId18" Type="http://schemas.openxmlformats.org/officeDocument/2006/relationships/image" Target="../media/image41.svg"/><Relationship Id="rId3" Type="http://schemas.openxmlformats.org/officeDocument/2006/relationships/image" Target="../media/image42.png"/><Relationship Id="rId7" Type="http://schemas.openxmlformats.org/officeDocument/2006/relationships/image" Target="../media/image75.png"/><Relationship Id="rId12" Type="http://schemas.openxmlformats.org/officeDocument/2006/relationships/image" Target="../media/image17.svg"/><Relationship Id="rId17" Type="http://schemas.openxmlformats.org/officeDocument/2006/relationships/image" Target="../media/image40.png"/><Relationship Id="rId2" Type="http://schemas.openxmlformats.org/officeDocument/2006/relationships/image" Target="../media/image1.jpeg"/><Relationship Id="rId16" Type="http://schemas.openxmlformats.org/officeDocument/2006/relationships/image" Target="../media/image39.svg"/><Relationship Id="rId20" Type="http://schemas.openxmlformats.org/officeDocument/2006/relationships/image" Target="../media/image45.svg"/><Relationship Id="rId1" Type="http://schemas.openxmlformats.org/officeDocument/2006/relationships/slideLayout" Target="../slideLayouts/slideLayout7.xml"/><Relationship Id="rId6" Type="http://schemas.openxmlformats.org/officeDocument/2006/relationships/image" Target="../media/image74.svg"/><Relationship Id="rId11" Type="http://schemas.openxmlformats.org/officeDocument/2006/relationships/image" Target="../media/image16.png"/><Relationship Id="rId5" Type="http://schemas.openxmlformats.org/officeDocument/2006/relationships/image" Target="../media/image73.png"/><Relationship Id="rId15" Type="http://schemas.openxmlformats.org/officeDocument/2006/relationships/image" Target="../media/image38.png"/><Relationship Id="rId10" Type="http://schemas.openxmlformats.org/officeDocument/2006/relationships/image" Target="../media/image78.svg"/><Relationship Id="rId19" Type="http://schemas.openxmlformats.org/officeDocument/2006/relationships/image" Target="../media/image44.png"/><Relationship Id="rId4" Type="http://schemas.openxmlformats.org/officeDocument/2006/relationships/image" Target="../media/image43.svg"/><Relationship Id="rId9" Type="http://schemas.openxmlformats.org/officeDocument/2006/relationships/image" Target="../media/image77.png"/><Relationship Id="rId14" Type="http://schemas.openxmlformats.org/officeDocument/2006/relationships/image" Target="../media/image27.svg"/></Relationships>
</file>

<file path=ppt/slides/_rels/slide18.xml.rels><?xml version="1.0" encoding="UTF-8" standalone="yes"?>
<Relationships xmlns="http://schemas.openxmlformats.org/package/2006/relationships"><Relationship Id="rId8" Type="http://schemas.openxmlformats.org/officeDocument/2006/relationships/image" Target="../media/image76.svg"/><Relationship Id="rId13" Type="http://schemas.openxmlformats.org/officeDocument/2006/relationships/image" Target="../media/image26.png"/><Relationship Id="rId18" Type="http://schemas.openxmlformats.org/officeDocument/2006/relationships/image" Target="../media/image41.svg"/><Relationship Id="rId3" Type="http://schemas.openxmlformats.org/officeDocument/2006/relationships/image" Target="../media/image42.png"/><Relationship Id="rId7" Type="http://schemas.openxmlformats.org/officeDocument/2006/relationships/image" Target="../media/image75.png"/><Relationship Id="rId12" Type="http://schemas.openxmlformats.org/officeDocument/2006/relationships/image" Target="../media/image17.svg"/><Relationship Id="rId17" Type="http://schemas.openxmlformats.org/officeDocument/2006/relationships/image" Target="../media/image40.png"/><Relationship Id="rId2" Type="http://schemas.openxmlformats.org/officeDocument/2006/relationships/image" Target="../media/image1.jpeg"/><Relationship Id="rId16" Type="http://schemas.openxmlformats.org/officeDocument/2006/relationships/image" Target="../media/image39.svg"/><Relationship Id="rId20" Type="http://schemas.openxmlformats.org/officeDocument/2006/relationships/image" Target="../media/image45.svg"/><Relationship Id="rId1" Type="http://schemas.openxmlformats.org/officeDocument/2006/relationships/slideLayout" Target="../slideLayouts/slideLayout7.xml"/><Relationship Id="rId6" Type="http://schemas.openxmlformats.org/officeDocument/2006/relationships/image" Target="../media/image74.svg"/><Relationship Id="rId11" Type="http://schemas.openxmlformats.org/officeDocument/2006/relationships/image" Target="../media/image16.png"/><Relationship Id="rId5" Type="http://schemas.openxmlformats.org/officeDocument/2006/relationships/image" Target="../media/image73.png"/><Relationship Id="rId15" Type="http://schemas.openxmlformats.org/officeDocument/2006/relationships/image" Target="../media/image38.png"/><Relationship Id="rId10" Type="http://schemas.openxmlformats.org/officeDocument/2006/relationships/image" Target="../media/image78.svg"/><Relationship Id="rId19" Type="http://schemas.openxmlformats.org/officeDocument/2006/relationships/image" Target="../media/image44.png"/><Relationship Id="rId4" Type="http://schemas.openxmlformats.org/officeDocument/2006/relationships/image" Target="../media/image43.svg"/><Relationship Id="rId9" Type="http://schemas.openxmlformats.org/officeDocument/2006/relationships/image" Target="../media/image77.png"/><Relationship Id="rId14" Type="http://schemas.openxmlformats.org/officeDocument/2006/relationships/image" Target="../media/image27.svg"/></Relationships>
</file>

<file path=ppt/slides/_rels/slide19.xml.rels><?xml version="1.0" encoding="UTF-8" standalone="yes"?>
<Relationships xmlns="http://schemas.openxmlformats.org/package/2006/relationships"><Relationship Id="rId8" Type="http://schemas.openxmlformats.org/officeDocument/2006/relationships/image" Target="../media/image76.svg"/><Relationship Id="rId13" Type="http://schemas.openxmlformats.org/officeDocument/2006/relationships/image" Target="../media/image26.png"/><Relationship Id="rId18" Type="http://schemas.openxmlformats.org/officeDocument/2006/relationships/image" Target="../media/image41.svg"/><Relationship Id="rId3" Type="http://schemas.openxmlformats.org/officeDocument/2006/relationships/image" Target="../media/image42.png"/><Relationship Id="rId7" Type="http://schemas.openxmlformats.org/officeDocument/2006/relationships/image" Target="../media/image75.png"/><Relationship Id="rId12" Type="http://schemas.openxmlformats.org/officeDocument/2006/relationships/image" Target="../media/image17.svg"/><Relationship Id="rId17" Type="http://schemas.openxmlformats.org/officeDocument/2006/relationships/image" Target="../media/image40.png"/><Relationship Id="rId2" Type="http://schemas.openxmlformats.org/officeDocument/2006/relationships/image" Target="../media/image1.jpeg"/><Relationship Id="rId16" Type="http://schemas.openxmlformats.org/officeDocument/2006/relationships/image" Target="../media/image39.svg"/><Relationship Id="rId20" Type="http://schemas.openxmlformats.org/officeDocument/2006/relationships/image" Target="../media/image45.svg"/><Relationship Id="rId1" Type="http://schemas.openxmlformats.org/officeDocument/2006/relationships/slideLayout" Target="../slideLayouts/slideLayout7.xml"/><Relationship Id="rId6" Type="http://schemas.openxmlformats.org/officeDocument/2006/relationships/image" Target="../media/image74.svg"/><Relationship Id="rId11" Type="http://schemas.openxmlformats.org/officeDocument/2006/relationships/image" Target="../media/image16.png"/><Relationship Id="rId5" Type="http://schemas.openxmlformats.org/officeDocument/2006/relationships/image" Target="../media/image73.png"/><Relationship Id="rId15" Type="http://schemas.openxmlformats.org/officeDocument/2006/relationships/image" Target="../media/image38.png"/><Relationship Id="rId10" Type="http://schemas.openxmlformats.org/officeDocument/2006/relationships/image" Target="../media/image78.svg"/><Relationship Id="rId19" Type="http://schemas.openxmlformats.org/officeDocument/2006/relationships/image" Target="../media/image44.png"/><Relationship Id="rId4" Type="http://schemas.openxmlformats.org/officeDocument/2006/relationships/image" Target="../media/image43.svg"/><Relationship Id="rId9" Type="http://schemas.openxmlformats.org/officeDocument/2006/relationships/image" Target="../media/image77.png"/><Relationship Id="rId14" Type="http://schemas.openxmlformats.org/officeDocument/2006/relationships/image" Target="../media/image27.svg"/></Relationships>
</file>

<file path=ppt/slides/_rels/slide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35.svg"/><Relationship Id="rId3" Type="http://schemas.openxmlformats.org/officeDocument/2006/relationships/image" Target="../media/image32.png"/><Relationship Id="rId21" Type="http://schemas.openxmlformats.org/officeDocument/2006/relationships/image" Target="../media/image38.png"/><Relationship Id="rId7" Type="http://schemas.openxmlformats.org/officeDocument/2006/relationships/image" Target="../media/image18.png"/><Relationship Id="rId12" Type="http://schemas.openxmlformats.org/officeDocument/2006/relationships/image" Target="../media/image17.svg"/><Relationship Id="rId17" Type="http://schemas.openxmlformats.org/officeDocument/2006/relationships/image" Target="../media/image34.png"/><Relationship Id="rId2" Type="http://schemas.openxmlformats.org/officeDocument/2006/relationships/image" Target="../media/image1.jpeg"/><Relationship Id="rId16" Type="http://schemas.openxmlformats.org/officeDocument/2006/relationships/image" Target="../media/image27.svg"/><Relationship Id="rId20" Type="http://schemas.openxmlformats.org/officeDocument/2006/relationships/image" Target="../media/image37.sv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24" Type="http://schemas.openxmlformats.org/officeDocument/2006/relationships/image" Target="../media/image41.svg"/><Relationship Id="rId5" Type="http://schemas.openxmlformats.org/officeDocument/2006/relationships/image" Target="../media/image10.png"/><Relationship Id="rId15" Type="http://schemas.openxmlformats.org/officeDocument/2006/relationships/image" Target="../media/image26.png"/><Relationship Id="rId23" Type="http://schemas.openxmlformats.org/officeDocument/2006/relationships/image" Target="../media/image40.png"/><Relationship Id="rId10" Type="http://schemas.openxmlformats.org/officeDocument/2006/relationships/image" Target="../media/image21.svg"/><Relationship Id="rId19" Type="http://schemas.openxmlformats.org/officeDocument/2006/relationships/image" Target="../media/image36.png"/><Relationship Id="rId4" Type="http://schemas.openxmlformats.org/officeDocument/2006/relationships/image" Target="../media/image33.svg"/><Relationship Id="rId9" Type="http://schemas.openxmlformats.org/officeDocument/2006/relationships/image" Target="../media/image20.png"/><Relationship Id="rId14" Type="http://schemas.openxmlformats.org/officeDocument/2006/relationships/image" Target="../media/image25.svg"/><Relationship Id="rId22" Type="http://schemas.openxmlformats.org/officeDocument/2006/relationships/image" Target="../media/image39.svg"/></Relationships>
</file>

<file path=ppt/slides/_rels/slide20.xml.rels><?xml version="1.0" encoding="UTF-8" standalone="yes"?>
<Relationships xmlns="http://schemas.openxmlformats.org/package/2006/relationships"><Relationship Id="rId8" Type="http://schemas.openxmlformats.org/officeDocument/2006/relationships/image" Target="../media/image76.svg"/><Relationship Id="rId13" Type="http://schemas.openxmlformats.org/officeDocument/2006/relationships/image" Target="../media/image26.png"/><Relationship Id="rId18" Type="http://schemas.openxmlformats.org/officeDocument/2006/relationships/image" Target="../media/image41.svg"/><Relationship Id="rId3" Type="http://schemas.openxmlformats.org/officeDocument/2006/relationships/image" Target="../media/image42.png"/><Relationship Id="rId7" Type="http://schemas.openxmlformats.org/officeDocument/2006/relationships/image" Target="../media/image75.png"/><Relationship Id="rId12" Type="http://schemas.openxmlformats.org/officeDocument/2006/relationships/image" Target="../media/image17.svg"/><Relationship Id="rId17" Type="http://schemas.openxmlformats.org/officeDocument/2006/relationships/image" Target="../media/image40.png"/><Relationship Id="rId2" Type="http://schemas.openxmlformats.org/officeDocument/2006/relationships/image" Target="../media/image1.jpeg"/><Relationship Id="rId16" Type="http://schemas.openxmlformats.org/officeDocument/2006/relationships/image" Target="../media/image39.svg"/><Relationship Id="rId20" Type="http://schemas.openxmlformats.org/officeDocument/2006/relationships/image" Target="../media/image45.svg"/><Relationship Id="rId1" Type="http://schemas.openxmlformats.org/officeDocument/2006/relationships/slideLayout" Target="../slideLayouts/slideLayout7.xml"/><Relationship Id="rId6" Type="http://schemas.openxmlformats.org/officeDocument/2006/relationships/image" Target="../media/image74.svg"/><Relationship Id="rId11" Type="http://schemas.openxmlformats.org/officeDocument/2006/relationships/image" Target="../media/image16.png"/><Relationship Id="rId5" Type="http://schemas.openxmlformats.org/officeDocument/2006/relationships/image" Target="../media/image73.png"/><Relationship Id="rId15" Type="http://schemas.openxmlformats.org/officeDocument/2006/relationships/image" Target="../media/image38.png"/><Relationship Id="rId10" Type="http://schemas.openxmlformats.org/officeDocument/2006/relationships/image" Target="../media/image78.svg"/><Relationship Id="rId19" Type="http://schemas.openxmlformats.org/officeDocument/2006/relationships/image" Target="../media/image44.png"/><Relationship Id="rId4" Type="http://schemas.openxmlformats.org/officeDocument/2006/relationships/image" Target="../media/image43.svg"/><Relationship Id="rId9" Type="http://schemas.openxmlformats.org/officeDocument/2006/relationships/image" Target="../media/image77.png"/><Relationship Id="rId14" Type="http://schemas.openxmlformats.org/officeDocument/2006/relationships/image" Target="../media/image27.svg"/></Relationships>
</file>

<file path=ppt/slides/_rels/slide21.xml.rels><?xml version="1.0" encoding="UTF-8" standalone="yes"?>
<Relationships xmlns="http://schemas.openxmlformats.org/package/2006/relationships"><Relationship Id="rId8" Type="http://schemas.openxmlformats.org/officeDocument/2006/relationships/image" Target="../media/image76.svg"/><Relationship Id="rId13" Type="http://schemas.openxmlformats.org/officeDocument/2006/relationships/image" Target="../media/image26.png"/><Relationship Id="rId18" Type="http://schemas.openxmlformats.org/officeDocument/2006/relationships/image" Target="../media/image41.svg"/><Relationship Id="rId3" Type="http://schemas.openxmlformats.org/officeDocument/2006/relationships/image" Target="../media/image42.png"/><Relationship Id="rId7" Type="http://schemas.openxmlformats.org/officeDocument/2006/relationships/image" Target="../media/image75.png"/><Relationship Id="rId12" Type="http://schemas.openxmlformats.org/officeDocument/2006/relationships/image" Target="../media/image17.svg"/><Relationship Id="rId17" Type="http://schemas.openxmlformats.org/officeDocument/2006/relationships/image" Target="../media/image40.png"/><Relationship Id="rId2" Type="http://schemas.openxmlformats.org/officeDocument/2006/relationships/image" Target="../media/image1.jpeg"/><Relationship Id="rId16" Type="http://schemas.openxmlformats.org/officeDocument/2006/relationships/image" Target="../media/image39.svg"/><Relationship Id="rId20" Type="http://schemas.openxmlformats.org/officeDocument/2006/relationships/image" Target="../media/image45.svg"/><Relationship Id="rId1" Type="http://schemas.openxmlformats.org/officeDocument/2006/relationships/slideLayout" Target="../slideLayouts/slideLayout7.xml"/><Relationship Id="rId6" Type="http://schemas.openxmlformats.org/officeDocument/2006/relationships/image" Target="../media/image74.svg"/><Relationship Id="rId11" Type="http://schemas.openxmlformats.org/officeDocument/2006/relationships/image" Target="../media/image16.png"/><Relationship Id="rId5" Type="http://schemas.openxmlformats.org/officeDocument/2006/relationships/image" Target="../media/image73.png"/><Relationship Id="rId15" Type="http://schemas.openxmlformats.org/officeDocument/2006/relationships/image" Target="../media/image38.png"/><Relationship Id="rId10" Type="http://schemas.openxmlformats.org/officeDocument/2006/relationships/image" Target="../media/image78.svg"/><Relationship Id="rId19" Type="http://schemas.openxmlformats.org/officeDocument/2006/relationships/image" Target="../media/image44.png"/><Relationship Id="rId4" Type="http://schemas.openxmlformats.org/officeDocument/2006/relationships/image" Target="../media/image43.svg"/><Relationship Id="rId9" Type="http://schemas.openxmlformats.org/officeDocument/2006/relationships/image" Target="../media/image77.png"/><Relationship Id="rId14" Type="http://schemas.openxmlformats.org/officeDocument/2006/relationships/image" Target="../media/image27.svg"/></Relationships>
</file>

<file path=ppt/slides/_rels/slide2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18.png"/><Relationship Id="rId7" Type="http://schemas.openxmlformats.org/officeDocument/2006/relationships/image" Target="../media/image16.png"/><Relationship Id="rId12" Type="http://schemas.openxmlformats.org/officeDocument/2006/relationships/image" Target="../media/image27.svg"/><Relationship Id="rId17" Type="http://schemas.openxmlformats.org/officeDocument/2006/relationships/image" Target="../media/image38.png"/><Relationship Id="rId2" Type="http://schemas.openxmlformats.org/officeDocument/2006/relationships/image" Target="../media/image1.jpeg"/><Relationship Id="rId16" Type="http://schemas.openxmlformats.org/officeDocument/2006/relationships/image" Target="../media/image37.svg"/><Relationship Id="rId20" Type="http://schemas.openxmlformats.org/officeDocument/2006/relationships/image" Target="../media/image41.sv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6.png"/><Relationship Id="rId10" Type="http://schemas.openxmlformats.org/officeDocument/2006/relationships/image" Target="../media/image25.svg"/><Relationship Id="rId19" Type="http://schemas.openxmlformats.org/officeDocument/2006/relationships/image" Target="../media/image40.pn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35.svg"/></Relationships>
</file>

<file path=ppt/slides/_rels/slide2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18.png"/><Relationship Id="rId7" Type="http://schemas.openxmlformats.org/officeDocument/2006/relationships/image" Target="../media/image16.png"/><Relationship Id="rId12" Type="http://schemas.openxmlformats.org/officeDocument/2006/relationships/image" Target="../media/image27.svg"/><Relationship Id="rId17" Type="http://schemas.openxmlformats.org/officeDocument/2006/relationships/image" Target="../media/image38.png"/><Relationship Id="rId2" Type="http://schemas.openxmlformats.org/officeDocument/2006/relationships/image" Target="../media/image1.jpeg"/><Relationship Id="rId16" Type="http://schemas.openxmlformats.org/officeDocument/2006/relationships/image" Target="../media/image37.svg"/><Relationship Id="rId20" Type="http://schemas.openxmlformats.org/officeDocument/2006/relationships/image" Target="../media/image41.sv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6.png"/><Relationship Id="rId10" Type="http://schemas.openxmlformats.org/officeDocument/2006/relationships/image" Target="../media/image25.svg"/><Relationship Id="rId19" Type="http://schemas.openxmlformats.org/officeDocument/2006/relationships/image" Target="../media/image40.pn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35.svg"/></Relationships>
</file>

<file path=ppt/slides/_rels/slide24.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18.png"/><Relationship Id="rId7" Type="http://schemas.openxmlformats.org/officeDocument/2006/relationships/image" Target="../media/image16.png"/><Relationship Id="rId12" Type="http://schemas.openxmlformats.org/officeDocument/2006/relationships/image" Target="../media/image27.svg"/><Relationship Id="rId17" Type="http://schemas.openxmlformats.org/officeDocument/2006/relationships/image" Target="../media/image38.png"/><Relationship Id="rId2" Type="http://schemas.openxmlformats.org/officeDocument/2006/relationships/image" Target="../media/image1.jpeg"/><Relationship Id="rId16" Type="http://schemas.openxmlformats.org/officeDocument/2006/relationships/image" Target="../media/image37.svg"/><Relationship Id="rId20" Type="http://schemas.openxmlformats.org/officeDocument/2006/relationships/image" Target="../media/image41.sv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6.png"/><Relationship Id="rId10" Type="http://schemas.openxmlformats.org/officeDocument/2006/relationships/image" Target="../media/image25.svg"/><Relationship Id="rId19" Type="http://schemas.openxmlformats.org/officeDocument/2006/relationships/image" Target="../media/image40.pn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35.svg"/></Relationships>
</file>

<file path=ppt/slides/_rels/slide25.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image" Target="../media/image15.svg"/><Relationship Id="rId26" Type="http://schemas.openxmlformats.org/officeDocument/2006/relationships/image" Target="../media/image23.svg"/><Relationship Id="rId3" Type="http://schemas.openxmlformats.org/officeDocument/2006/relationships/image" Target="../media/image2.png"/><Relationship Id="rId21" Type="http://schemas.openxmlformats.org/officeDocument/2006/relationships/image" Target="../media/image18.png"/><Relationship Id="rId34" Type="http://schemas.openxmlformats.org/officeDocument/2006/relationships/image" Target="../media/image79.png"/><Relationship Id="rId7" Type="http://schemas.openxmlformats.org/officeDocument/2006/relationships/image" Target="../media/image4.png"/><Relationship Id="rId12" Type="http://schemas.openxmlformats.org/officeDocument/2006/relationships/image" Target="../media/image9.svg"/><Relationship Id="rId17" Type="http://schemas.openxmlformats.org/officeDocument/2006/relationships/image" Target="../media/image14.png"/><Relationship Id="rId25" Type="http://schemas.openxmlformats.org/officeDocument/2006/relationships/image" Target="../media/image22.png"/><Relationship Id="rId33" Type="http://schemas.openxmlformats.org/officeDocument/2006/relationships/image" Target="../media/image30.png"/><Relationship Id="rId2" Type="http://schemas.openxmlformats.org/officeDocument/2006/relationships/image" Target="../media/image1.jpeg"/><Relationship Id="rId16" Type="http://schemas.openxmlformats.org/officeDocument/2006/relationships/image" Target="../media/image13.svg"/><Relationship Id="rId20" Type="http://schemas.openxmlformats.org/officeDocument/2006/relationships/image" Target="../media/image17.svg"/><Relationship Id="rId29"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8.png"/><Relationship Id="rId24" Type="http://schemas.openxmlformats.org/officeDocument/2006/relationships/image" Target="../media/image21.svg"/><Relationship Id="rId32" Type="http://schemas.openxmlformats.org/officeDocument/2006/relationships/image" Target="../media/image66.svg"/><Relationship Id="rId5" Type="http://schemas.openxmlformats.org/officeDocument/2006/relationships/image" Target="../media/image63.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svg"/><Relationship Id="rId10" Type="http://schemas.openxmlformats.org/officeDocument/2006/relationships/image" Target="../media/image7.svg"/><Relationship Id="rId19" Type="http://schemas.openxmlformats.org/officeDocument/2006/relationships/image" Target="../media/image16.png"/><Relationship Id="rId31" Type="http://schemas.openxmlformats.org/officeDocument/2006/relationships/image" Target="../media/image65.png"/><Relationship Id="rId4" Type="http://schemas.openxmlformats.org/officeDocument/2006/relationships/image" Target="../media/image3.svg"/><Relationship Id="rId9" Type="http://schemas.openxmlformats.org/officeDocument/2006/relationships/image" Target="../media/image6.png"/><Relationship Id="rId14" Type="http://schemas.openxmlformats.org/officeDocument/2006/relationships/image" Target="../media/image11.svg"/><Relationship Id="rId22" Type="http://schemas.openxmlformats.org/officeDocument/2006/relationships/image" Target="../media/image19.svg"/><Relationship Id="rId27" Type="http://schemas.openxmlformats.org/officeDocument/2006/relationships/image" Target="../media/image24.png"/><Relationship Id="rId30" Type="http://schemas.openxmlformats.org/officeDocument/2006/relationships/image" Target="../media/image27.svg"/><Relationship Id="rId35" Type="http://schemas.microsoft.com/office/2007/relationships/hdphoto" Target="../media/hdphoto1.wdp"/><Relationship Id="rId8"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6.png"/><Relationship Id="rId18" Type="http://schemas.openxmlformats.org/officeDocument/2006/relationships/image" Target="../media/image49.svg"/><Relationship Id="rId3" Type="http://schemas.openxmlformats.org/officeDocument/2006/relationships/image" Target="../media/image42.png"/><Relationship Id="rId7" Type="http://schemas.openxmlformats.org/officeDocument/2006/relationships/image" Target="../media/image34.png"/><Relationship Id="rId12" Type="http://schemas.openxmlformats.org/officeDocument/2006/relationships/image" Target="../media/image45.svg"/><Relationship Id="rId17" Type="http://schemas.openxmlformats.org/officeDocument/2006/relationships/image" Target="../media/image48.png"/><Relationship Id="rId2" Type="http://schemas.openxmlformats.org/officeDocument/2006/relationships/image" Target="../media/image1.jpeg"/><Relationship Id="rId16" Type="http://schemas.openxmlformats.org/officeDocument/2006/relationships/image" Target="../media/image27.svg"/><Relationship Id="rId20" Type="http://schemas.openxmlformats.org/officeDocument/2006/relationships/image" Target="../media/image39.sv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44.png"/><Relationship Id="rId5" Type="http://schemas.openxmlformats.org/officeDocument/2006/relationships/image" Target="../media/image24.png"/><Relationship Id="rId15" Type="http://schemas.openxmlformats.org/officeDocument/2006/relationships/image" Target="../media/image26.png"/><Relationship Id="rId10" Type="http://schemas.openxmlformats.org/officeDocument/2006/relationships/image" Target="../media/image37.svg"/><Relationship Id="rId19" Type="http://schemas.openxmlformats.org/officeDocument/2006/relationships/image" Target="../media/image38.png"/><Relationship Id="rId4" Type="http://schemas.openxmlformats.org/officeDocument/2006/relationships/image" Target="../media/image43.svg"/><Relationship Id="rId9" Type="http://schemas.openxmlformats.org/officeDocument/2006/relationships/image" Target="../media/image36.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52.png"/><Relationship Id="rId18" Type="http://schemas.openxmlformats.org/officeDocument/2006/relationships/image" Target="../media/image37.svg"/><Relationship Id="rId3" Type="http://schemas.openxmlformats.org/officeDocument/2006/relationships/image" Target="../media/image50.png"/><Relationship Id="rId7" Type="http://schemas.openxmlformats.org/officeDocument/2006/relationships/image" Target="../media/image24.png"/><Relationship Id="rId12" Type="http://schemas.openxmlformats.org/officeDocument/2006/relationships/image" Target="../media/image27.svg"/><Relationship Id="rId17" Type="http://schemas.openxmlformats.org/officeDocument/2006/relationships/image" Target="../media/image36.png"/><Relationship Id="rId2" Type="http://schemas.openxmlformats.org/officeDocument/2006/relationships/image" Target="../media/image1.jpeg"/><Relationship Id="rId16" Type="http://schemas.openxmlformats.org/officeDocument/2006/relationships/image" Target="../media/image3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26.png"/><Relationship Id="rId5" Type="http://schemas.openxmlformats.org/officeDocument/2006/relationships/image" Target="../media/image4.png"/><Relationship Id="rId15" Type="http://schemas.openxmlformats.org/officeDocument/2006/relationships/image" Target="../media/image34.png"/><Relationship Id="rId10" Type="http://schemas.openxmlformats.org/officeDocument/2006/relationships/image" Target="../media/image45.svg"/><Relationship Id="rId4" Type="http://schemas.openxmlformats.org/officeDocument/2006/relationships/image" Target="../media/image51.svg"/><Relationship Id="rId9" Type="http://schemas.openxmlformats.org/officeDocument/2006/relationships/image" Target="../media/image44.png"/><Relationship Id="rId14" Type="http://schemas.openxmlformats.org/officeDocument/2006/relationships/image" Target="../media/image53.svg"/></Relationships>
</file>

<file path=ppt/slides/_rels/slide5.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26.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17.svg"/><Relationship Id="rId2" Type="http://schemas.openxmlformats.org/officeDocument/2006/relationships/image" Target="../media/image1.jpeg"/><Relationship Id="rId16" Type="http://schemas.openxmlformats.org/officeDocument/2006/relationships/image" Target="../media/image39.svg"/><Relationship Id="rId1" Type="http://schemas.openxmlformats.org/officeDocument/2006/relationships/slideLayout" Target="../slideLayouts/slideLayout7.xml"/><Relationship Id="rId6" Type="http://schemas.openxmlformats.org/officeDocument/2006/relationships/image" Target="../media/image57.svg"/><Relationship Id="rId11" Type="http://schemas.openxmlformats.org/officeDocument/2006/relationships/image" Target="../media/image16.png"/><Relationship Id="rId5" Type="http://schemas.openxmlformats.org/officeDocument/2006/relationships/image" Target="../media/image56.png"/><Relationship Id="rId15" Type="http://schemas.openxmlformats.org/officeDocument/2006/relationships/image" Target="../media/image38.png"/><Relationship Id="rId10" Type="http://schemas.openxmlformats.org/officeDocument/2006/relationships/image" Target="../media/image19.svg"/><Relationship Id="rId4" Type="http://schemas.openxmlformats.org/officeDocument/2006/relationships/image" Target="../media/image55.svg"/><Relationship Id="rId9" Type="http://schemas.openxmlformats.org/officeDocument/2006/relationships/image" Target="../media/image18.png"/><Relationship Id="rId14" Type="http://schemas.openxmlformats.org/officeDocument/2006/relationships/image" Target="../media/image27.sv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25.svg"/><Relationship Id="rId18" Type="http://schemas.openxmlformats.org/officeDocument/2006/relationships/image" Target="../media/image20.png"/><Relationship Id="rId3" Type="http://schemas.openxmlformats.org/officeDocument/2006/relationships/image" Target="../media/image60.png"/><Relationship Id="rId7" Type="http://schemas.openxmlformats.org/officeDocument/2006/relationships/image" Target="../media/image45.svg"/><Relationship Id="rId12" Type="http://schemas.openxmlformats.org/officeDocument/2006/relationships/image" Target="../media/image24.png"/><Relationship Id="rId17" Type="http://schemas.openxmlformats.org/officeDocument/2006/relationships/image" Target="../media/image41.svg"/><Relationship Id="rId2" Type="http://schemas.openxmlformats.org/officeDocument/2006/relationships/image" Target="../media/image1.jpe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37.svg"/><Relationship Id="rId5" Type="http://schemas.openxmlformats.org/officeDocument/2006/relationships/image" Target="../media/image62.png"/><Relationship Id="rId15" Type="http://schemas.openxmlformats.org/officeDocument/2006/relationships/image" Target="../media/image39.svg"/><Relationship Id="rId10" Type="http://schemas.openxmlformats.org/officeDocument/2006/relationships/image" Target="../media/image36.png"/><Relationship Id="rId19" Type="http://schemas.openxmlformats.org/officeDocument/2006/relationships/image" Target="../media/image21.svg"/><Relationship Id="rId4" Type="http://schemas.openxmlformats.org/officeDocument/2006/relationships/image" Target="../media/image61.svg"/><Relationship Id="rId9" Type="http://schemas.openxmlformats.org/officeDocument/2006/relationships/image" Target="../media/image35.svg"/><Relationship Id="rId14"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18" Type="http://schemas.openxmlformats.org/officeDocument/2006/relationships/image" Target="../media/image15.svg"/><Relationship Id="rId26" Type="http://schemas.openxmlformats.org/officeDocument/2006/relationships/image" Target="../media/image23.svg"/><Relationship Id="rId3" Type="http://schemas.openxmlformats.org/officeDocument/2006/relationships/image" Target="../media/image2.pn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sv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image" Target="../media/image1.jpeg"/><Relationship Id="rId16" Type="http://schemas.openxmlformats.org/officeDocument/2006/relationships/image" Target="../media/image13.svg"/><Relationship Id="rId20" Type="http://schemas.openxmlformats.org/officeDocument/2006/relationships/image" Target="../media/image17.svg"/><Relationship Id="rId29"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8.png"/><Relationship Id="rId24" Type="http://schemas.openxmlformats.org/officeDocument/2006/relationships/image" Target="../media/image21.svg"/><Relationship Id="rId32" Type="http://schemas.openxmlformats.org/officeDocument/2006/relationships/image" Target="../media/image66.svg"/><Relationship Id="rId5" Type="http://schemas.openxmlformats.org/officeDocument/2006/relationships/image" Target="../media/image63.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svg"/><Relationship Id="rId10" Type="http://schemas.openxmlformats.org/officeDocument/2006/relationships/image" Target="../media/image7.svg"/><Relationship Id="rId19" Type="http://schemas.openxmlformats.org/officeDocument/2006/relationships/image" Target="../media/image16.png"/><Relationship Id="rId31" Type="http://schemas.openxmlformats.org/officeDocument/2006/relationships/image" Target="../media/image65.png"/><Relationship Id="rId4" Type="http://schemas.openxmlformats.org/officeDocument/2006/relationships/image" Target="../media/image3.svg"/><Relationship Id="rId9" Type="http://schemas.openxmlformats.org/officeDocument/2006/relationships/image" Target="../media/image6.png"/><Relationship Id="rId14" Type="http://schemas.openxmlformats.org/officeDocument/2006/relationships/image" Target="../media/image11.svg"/><Relationship Id="rId22" Type="http://schemas.openxmlformats.org/officeDocument/2006/relationships/image" Target="../media/image19.svg"/><Relationship Id="rId27" Type="http://schemas.openxmlformats.org/officeDocument/2006/relationships/image" Target="../media/image24.png"/><Relationship Id="rId30" Type="http://schemas.openxmlformats.org/officeDocument/2006/relationships/image" Target="../media/image27.svg"/></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18.png"/><Relationship Id="rId7" Type="http://schemas.openxmlformats.org/officeDocument/2006/relationships/image" Target="../media/image16.png"/><Relationship Id="rId12" Type="http://schemas.openxmlformats.org/officeDocument/2006/relationships/image" Target="../media/image27.svg"/><Relationship Id="rId17" Type="http://schemas.openxmlformats.org/officeDocument/2006/relationships/image" Target="../media/image38.png"/><Relationship Id="rId2" Type="http://schemas.openxmlformats.org/officeDocument/2006/relationships/image" Target="../media/image1.jpeg"/><Relationship Id="rId16" Type="http://schemas.openxmlformats.org/officeDocument/2006/relationships/image" Target="../media/image37.svg"/><Relationship Id="rId20" Type="http://schemas.openxmlformats.org/officeDocument/2006/relationships/image" Target="../media/image41.sv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6.png"/><Relationship Id="rId10" Type="http://schemas.openxmlformats.org/officeDocument/2006/relationships/image" Target="../media/image25.svg"/><Relationship Id="rId19" Type="http://schemas.openxmlformats.org/officeDocument/2006/relationships/image" Target="../media/image40.pn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35.svg"/></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18.png"/><Relationship Id="rId7" Type="http://schemas.openxmlformats.org/officeDocument/2006/relationships/image" Target="../media/image16.png"/><Relationship Id="rId12" Type="http://schemas.openxmlformats.org/officeDocument/2006/relationships/image" Target="../media/image27.svg"/><Relationship Id="rId17" Type="http://schemas.openxmlformats.org/officeDocument/2006/relationships/image" Target="../media/image38.png"/><Relationship Id="rId2" Type="http://schemas.openxmlformats.org/officeDocument/2006/relationships/image" Target="../media/image1.jpeg"/><Relationship Id="rId16" Type="http://schemas.openxmlformats.org/officeDocument/2006/relationships/image" Target="../media/image37.svg"/><Relationship Id="rId20" Type="http://schemas.openxmlformats.org/officeDocument/2006/relationships/image" Target="../media/image41.sv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6.png"/><Relationship Id="rId10" Type="http://schemas.openxmlformats.org/officeDocument/2006/relationships/image" Target="../media/image25.svg"/><Relationship Id="rId19" Type="http://schemas.openxmlformats.org/officeDocument/2006/relationships/image" Target="../media/image40.pn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391" y="-14621"/>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0000"/>
            </a:blip>
            <a:stretch>
              <a:fillRect t="-9259" b="-9259"/>
            </a:stretch>
          </a:blipFill>
        </p:spPr>
        <p:txBody>
          <a:bodyPr/>
          <a:lstStyle/>
          <a:p>
            <a:endParaRPr lang="en-GB"/>
          </a:p>
        </p:txBody>
      </p:sp>
      <p:sp>
        <p:nvSpPr>
          <p:cNvPr id="3" name="Freeform 3"/>
          <p:cNvSpPr/>
          <p:nvPr/>
        </p:nvSpPr>
        <p:spPr>
          <a:xfrm>
            <a:off x="4119291" y="2374386"/>
            <a:ext cx="10084471" cy="5628968"/>
          </a:xfrm>
          <a:custGeom>
            <a:avLst/>
            <a:gdLst/>
            <a:ahLst/>
            <a:cxnLst/>
            <a:rect l="l" t="t" r="r" b="b"/>
            <a:pathLst>
              <a:path w="10084471" h="5628968">
                <a:moveTo>
                  <a:pt x="0" y="0"/>
                </a:moveTo>
                <a:lnTo>
                  <a:pt x="10084470" y="0"/>
                </a:lnTo>
                <a:lnTo>
                  <a:pt x="10084470" y="5628968"/>
                </a:lnTo>
                <a:lnTo>
                  <a:pt x="0" y="5628968"/>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a:p>
        </p:txBody>
      </p:sp>
      <p:sp>
        <p:nvSpPr>
          <p:cNvPr id="5" name="Freeform 5"/>
          <p:cNvSpPr/>
          <p:nvPr/>
        </p:nvSpPr>
        <p:spPr>
          <a:xfrm rot="5771963">
            <a:off x="13145608" y="2781832"/>
            <a:ext cx="1475815" cy="1344333"/>
          </a:xfrm>
          <a:custGeom>
            <a:avLst/>
            <a:gdLst/>
            <a:ahLst/>
            <a:cxnLst/>
            <a:rect l="l" t="t" r="r" b="b"/>
            <a:pathLst>
              <a:path w="1475815" h="1344333">
                <a:moveTo>
                  <a:pt x="0" y="0"/>
                </a:moveTo>
                <a:lnTo>
                  <a:pt x="1475815" y="0"/>
                </a:lnTo>
                <a:lnTo>
                  <a:pt x="1475815" y="1344333"/>
                </a:lnTo>
                <a:lnTo>
                  <a:pt x="0" y="13443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rot="-4851227">
            <a:off x="3876634" y="6094723"/>
            <a:ext cx="1475815" cy="1344333"/>
          </a:xfrm>
          <a:custGeom>
            <a:avLst/>
            <a:gdLst/>
            <a:ahLst/>
            <a:cxnLst/>
            <a:rect l="l" t="t" r="r" b="b"/>
            <a:pathLst>
              <a:path w="1475815" h="1344333">
                <a:moveTo>
                  <a:pt x="0" y="0"/>
                </a:moveTo>
                <a:lnTo>
                  <a:pt x="1475815" y="0"/>
                </a:lnTo>
                <a:lnTo>
                  <a:pt x="1475815" y="1344333"/>
                </a:lnTo>
                <a:lnTo>
                  <a:pt x="0" y="13443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1053380" y="777596"/>
            <a:ext cx="2583003" cy="2900282"/>
          </a:xfrm>
          <a:custGeom>
            <a:avLst/>
            <a:gdLst/>
            <a:ahLst/>
            <a:cxnLst/>
            <a:rect l="l" t="t" r="r" b="b"/>
            <a:pathLst>
              <a:path w="2583003" h="2900282">
                <a:moveTo>
                  <a:pt x="0" y="0"/>
                </a:moveTo>
                <a:lnTo>
                  <a:pt x="2583003" y="0"/>
                </a:lnTo>
                <a:lnTo>
                  <a:pt x="2583003" y="2900282"/>
                </a:lnTo>
                <a:lnTo>
                  <a:pt x="0" y="29002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a:off x="17109077" y="6494796"/>
            <a:ext cx="2357845" cy="3040921"/>
          </a:xfrm>
          <a:custGeom>
            <a:avLst/>
            <a:gdLst/>
            <a:ahLst/>
            <a:cxnLst/>
            <a:rect l="l" t="t" r="r" b="b"/>
            <a:pathLst>
              <a:path w="2357845" h="3040921">
                <a:moveTo>
                  <a:pt x="0" y="0"/>
                </a:moveTo>
                <a:lnTo>
                  <a:pt x="2357846" y="0"/>
                </a:lnTo>
                <a:lnTo>
                  <a:pt x="2357846" y="3040921"/>
                </a:lnTo>
                <a:lnTo>
                  <a:pt x="0" y="304092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9" name="Freeform 9"/>
          <p:cNvSpPr/>
          <p:nvPr/>
        </p:nvSpPr>
        <p:spPr>
          <a:xfrm rot="-605109">
            <a:off x="6197550" y="1992304"/>
            <a:ext cx="1461030" cy="1311031"/>
          </a:xfrm>
          <a:custGeom>
            <a:avLst/>
            <a:gdLst/>
            <a:ahLst/>
            <a:cxnLst/>
            <a:rect l="l" t="t" r="r" b="b"/>
            <a:pathLst>
              <a:path w="1461030" h="1311031">
                <a:moveTo>
                  <a:pt x="0" y="0"/>
                </a:moveTo>
                <a:lnTo>
                  <a:pt x="1461030" y="0"/>
                </a:lnTo>
                <a:lnTo>
                  <a:pt x="1461030" y="1311031"/>
                </a:lnTo>
                <a:lnTo>
                  <a:pt x="0" y="131103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0" name="Freeform 10"/>
          <p:cNvSpPr/>
          <p:nvPr/>
        </p:nvSpPr>
        <p:spPr>
          <a:xfrm>
            <a:off x="2409775" y="9059751"/>
            <a:ext cx="2418559" cy="1618325"/>
          </a:xfrm>
          <a:custGeom>
            <a:avLst/>
            <a:gdLst/>
            <a:ahLst/>
            <a:cxnLst/>
            <a:rect l="l" t="t" r="r" b="b"/>
            <a:pathLst>
              <a:path w="2418559" h="1618325">
                <a:moveTo>
                  <a:pt x="0" y="0"/>
                </a:moveTo>
                <a:lnTo>
                  <a:pt x="2418560" y="0"/>
                </a:lnTo>
                <a:lnTo>
                  <a:pt x="2418560" y="1618325"/>
                </a:lnTo>
                <a:lnTo>
                  <a:pt x="0" y="161832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1" name="Freeform 11"/>
          <p:cNvSpPr/>
          <p:nvPr/>
        </p:nvSpPr>
        <p:spPr>
          <a:xfrm rot="636545">
            <a:off x="17487699" y="3245829"/>
            <a:ext cx="1226137" cy="2595000"/>
          </a:xfrm>
          <a:custGeom>
            <a:avLst/>
            <a:gdLst/>
            <a:ahLst/>
            <a:cxnLst/>
            <a:rect l="l" t="t" r="r" b="b"/>
            <a:pathLst>
              <a:path w="1226137" h="2595000">
                <a:moveTo>
                  <a:pt x="0" y="0"/>
                </a:moveTo>
                <a:lnTo>
                  <a:pt x="1226138" y="0"/>
                </a:lnTo>
                <a:lnTo>
                  <a:pt x="1226138" y="2595000"/>
                </a:lnTo>
                <a:lnTo>
                  <a:pt x="0" y="25950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2" name="Freeform 12"/>
          <p:cNvSpPr/>
          <p:nvPr/>
        </p:nvSpPr>
        <p:spPr>
          <a:xfrm>
            <a:off x="-1492014" y="7731943"/>
            <a:ext cx="2984027" cy="3052713"/>
          </a:xfrm>
          <a:custGeom>
            <a:avLst/>
            <a:gdLst/>
            <a:ahLst/>
            <a:cxnLst/>
            <a:rect l="l" t="t" r="r" b="b"/>
            <a:pathLst>
              <a:path w="2984027" h="3052713">
                <a:moveTo>
                  <a:pt x="0" y="0"/>
                </a:moveTo>
                <a:lnTo>
                  <a:pt x="2984028" y="0"/>
                </a:lnTo>
                <a:lnTo>
                  <a:pt x="2984028" y="3052714"/>
                </a:lnTo>
                <a:lnTo>
                  <a:pt x="0" y="305271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3" name="Freeform 13"/>
          <p:cNvSpPr/>
          <p:nvPr/>
        </p:nvSpPr>
        <p:spPr>
          <a:xfrm>
            <a:off x="12441385" y="9059751"/>
            <a:ext cx="4552716" cy="951932"/>
          </a:xfrm>
          <a:custGeom>
            <a:avLst/>
            <a:gdLst/>
            <a:ahLst/>
            <a:cxnLst/>
            <a:rect l="l" t="t" r="r" b="b"/>
            <a:pathLst>
              <a:path w="4552716" h="951932">
                <a:moveTo>
                  <a:pt x="0" y="0"/>
                </a:moveTo>
                <a:lnTo>
                  <a:pt x="4552717" y="0"/>
                </a:lnTo>
                <a:lnTo>
                  <a:pt x="4552717" y="951932"/>
                </a:lnTo>
                <a:lnTo>
                  <a:pt x="0" y="95193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GB"/>
          </a:p>
        </p:txBody>
      </p:sp>
      <p:sp>
        <p:nvSpPr>
          <p:cNvPr id="14" name="Freeform 14"/>
          <p:cNvSpPr/>
          <p:nvPr/>
        </p:nvSpPr>
        <p:spPr>
          <a:xfrm rot="-10800000">
            <a:off x="1606641" y="-1767742"/>
            <a:ext cx="3007901" cy="2639433"/>
          </a:xfrm>
          <a:custGeom>
            <a:avLst/>
            <a:gdLst/>
            <a:ahLst/>
            <a:cxnLst/>
            <a:rect l="l" t="t" r="r" b="b"/>
            <a:pathLst>
              <a:path w="3007901" h="2639433">
                <a:moveTo>
                  <a:pt x="0" y="0"/>
                </a:moveTo>
                <a:lnTo>
                  <a:pt x="3007900" y="0"/>
                </a:lnTo>
                <a:lnTo>
                  <a:pt x="3007900" y="2639433"/>
                </a:lnTo>
                <a:lnTo>
                  <a:pt x="0" y="2639433"/>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GB"/>
          </a:p>
        </p:txBody>
      </p:sp>
      <p:sp>
        <p:nvSpPr>
          <p:cNvPr id="15" name="Freeform 15"/>
          <p:cNvSpPr/>
          <p:nvPr/>
        </p:nvSpPr>
        <p:spPr>
          <a:xfrm>
            <a:off x="15958209" y="-1286324"/>
            <a:ext cx="2984027" cy="3052713"/>
          </a:xfrm>
          <a:custGeom>
            <a:avLst/>
            <a:gdLst/>
            <a:ahLst/>
            <a:cxnLst/>
            <a:rect l="l" t="t" r="r" b="b"/>
            <a:pathLst>
              <a:path w="2984027" h="3052713">
                <a:moveTo>
                  <a:pt x="0" y="0"/>
                </a:moveTo>
                <a:lnTo>
                  <a:pt x="2984027" y="0"/>
                </a:lnTo>
                <a:lnTo>
                  <a:pt x="2984027" y="3052713"/>
                </a:lnTo>
                <a:lnTo>
                  <a:pt x="0" y="305271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6" name="Freeform 16"/>
          <p:cNvSpPr/>
          <p:nvPr/>
        </p:nvSpPr>
        <p:spPr>
          <a:xfrm>
            <a:off x="-1112048" y="3918737"/>
            <a:ext cx="1869100" cy="2848152"/>
          </a:xfrm>
          <a:custGeom>
            <a:avLst/>
            <a:gdLst/>
            <a:ahLst/>
            <a:cxnLst/>
            <a:rect l="l" t="t" r="r" b="b"/>
            <a:pathLst>
              <a:path w="1869100" h="2848152">
                <a:moveTo>
                  <a:pt x="0" y="0"/>
                </a:moveTo>
                <a:lnTo>
                  <a:pt x="1869100" y="0"/>
                </a:lnTo>
                <a:lnTo>
                  <a:pt x="1869100" y="2848152"/>
                </a:lnTo>
                <a:lnTo>
                  <a:pt x="0" y="2848152"/>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GB"/>
          </a:p>
        </p:txBody>
      </p:sp>
      <p:sp>
        <p:nvSpPr>
          <p:cNvPr id="17" name="Freeform 17"/>
          <p:cNvSpPr/>
          <p:nvPr/>
        </p:nvSpPr>
        <p:spPr>
          <a:xfrm>
            <a:off x="11553284" y="-2145777"/>
            <a:ext cx="3662926" cy="3369892"/>
          </a:xfrm>
          <a:custGeom>
            <a:avLst/>
            <a:gdLst/>
            <a:ahLst/>
            <a:cxnLst/>
            <a:rect l="l" t="t" r="r" b="b"/>
            <a:pathLst>
              <a:path w="3662926" h="3369892">
                <a:moveTo>
                  <a:pt x="0" y="0"/>
                </a:moveTo>
                <a:lnTo>
                  <a:pt x="3662926" y="0"/>
                </a:lnTo>
                <a:lnTo>
                  <a:pt x="3662926" y="3369893"/>
                </a:lnTo>
                <a:lnTo>
                  <a:pt x="0" y="3369893"/>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GB"/>
          </a:p>
        </p:txBody>
      </p:sp>
      <p:sp>
        <p:nvSpPr>
          <p:cNvPr id="18" name="TextBox 18"/>
          <p:cNvSpPr txBox="1"/>
          <p:nvPr/>
        </p:nvSpPr>
        <p:spPr>
          <a:xfrm>
            <a:off x="5002769" y="3155138"/>
            <a:ext cx="8282463" cy="6567760"/>
          </a:xfrm>
          <a:prstGeom prst="rect">
            <a:avLst/>
          </a:prstGeom>
        </p:spPr>
        <p:txBody>
          <a:bodyPr wrap="square" lIns="0" tIns="0" rIns="0" bIns="0" rtlCol="0" anchor="t">
            <a:spAutoFit/>
          </a:bodyPr>
          <a:lstStyle/>
          <a:p>
            <a:pPr algn="ctr">
              <a:lnSpc>
                <a:spcPts val="10152"/>
              </a:lnSpc>
            </a:pPr>
            <a:r>
              <a:rPr lang="en-US" sz="9400" dirty="0">
                <a:solidFill>
                  <a:srgbClr val="303030"/>
                </a:solidFill>
                <a:latin typeface="Bobby Jones Soft"/>
              </a:rPr>
              <a:t>SEND Evaluation Project- evaluation</a:t>
            </a:r>
            <a:br>
              <a:rPr lang="en-US" sz="9400" dirty="0">
                <a:solidFill>
                  <a:srgbClr val="303030"/>
                </a:solidFill>
                <a:latin typeface="Bobby Jones Soft"/>
              </a:rPr>
            </a:br>
            <a:r>
              <a:rPr lang="en-US" sz="9400">
                <a:solidFill>
                  <a:srgbClr val="303030"/>
                </a:solidFill>
                <a:latin typeface="Bobby Jones Soft"/>
              </a:rPr>
              <a:t>February 2024 </a:t>
            </a:r>
            <a:endParaRPr lang="en-US" sz="9400" dirty="0">
              <a:solidFill>
                <a:srgbClr val="303030"/>
              </a:solidFill>
              <a:latin typeface="Bobby Jones Soft"/>
            </a:endParaRPr>
          </a:p>
        </p:txBody>
      </p:sp>
      <p:sp>
        <p:nvSpPr>
          <p:cNvPr id="19" name="Freeform 19"/>
          <p:cNvSpPr/>
          <p:nvPr/>
        </p:nvSpPr>
        <p:spPr>
          <a:xfrm>
            <a:off x="5993707" y="314920"/>
            <a:ext cx="3536747" cy="713780"/>
          </a:xfrm>
          <a:custGeom>
            <a:avLst/>
            <a:gdLst/>
            <a:ahLst/>
            <a:cxnLst/>
            <a:rect l="l" t="t" r="r" b="b"/>
            <a:pathLst>
              <a:path w="3536747" h="713780">
                <a:moveTo>
                  <a:pt x="0" y="0"/>
                </a:moveTo>
                <a:lnTo>
                  <a:pt x="3536747" y="0"/>
                </a:lnTo>
                <a:lnTo>
                  <a:pt x="3536747" y="713780"/>
                </a:lnTo>
                <a:lnTo>
                  <a:pt x="0" y="713780"/>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GB"/>
          </a:p>
        </p:txBody>
      </p:sp>
      <p:sp>
        <p:nvSpPr>
          <p:cNvPr id="20" name="Freeform 20"/>
          <p:cNvSpPr/>
          <p:nvPr/>
        </p:nvSpPr>
        <p:spPr>
          <a:xfrm>
            <a:off x="13285232" y="5963723"/>
            <a:ext cx="1196567" cy="1768220"/>
          </a:xfrm>
          <a:custGeom>
            <a:avLst/>
            <a:gdLst/>
            <a:ahLst/>
            <a:cxnLst/>
            <a:rect l="l" t="t" r="r" b="b"/>
            <a:pathLst>
              <a:path w="1196567" h="1768220">
                <a:moveTo>
                  <a:pt x="0" y="0"/>
                </a:moveTo>
                <a:lnTo>
                  <a:pt x="1196567" y="0"/>
                </a:lnTo>
                <a:lnTo>
                  <a:pt x="1196567" y="1768220"/>
                </a:lnTo>
                <a:lnTo>
                  <a:pt x="0" y="1768220"/>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en-GB"/>
          </a:p>
        </p:txBody>
      </p:sp>
      <p:pic>
        <p:nvPicPr>
          <p:cNvPr id="22" name="Picture 21">
            <a:extLst>
              <a:ext uri="{FF2B5EF4-FFF2-40B4-BE49-F238E27FC236}">
                <a16:creationId xmlns:a16="http://schemas.microsoft.com/office/drawing/2014/main" id="{6FCEAAA8-CC15-E2D4-0BD3-AAE39EDAE564}"/>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4800371" y="2193847"/>
            <a:ext cx="2630627" cy="1150538"/>
          </a:xfrm>
          <a:prstGeom prst="rect">
            <a:avLst/>
          </a:prstGeom>
        </p:spPr>
      </p:pic>
      <p:pic>
        <p:nvPicPr>
          <p:cNvPr id="24" name="Picture 23">
            <a:extLst>
              <a:ext uri="{FF2B5EF4-FFF2-40B4-BE49-F238E27FC236}">
                <a16:creationId xmlns:a16="http://schemas.microsoft.com/office/drawing/2014/main" id="{F128FA45-2787-1BE1-F26C-4CDD799DAEB3}"/>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4867978" y="6720807"/>
            <a:ext cx="2289666" cy="16191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010774" y="-140810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0000"/>
            </a:blip>
            <a:stretch>
              <a:fillRect t="-9259" b="-9259"/>
            </a:stretch>
          </a:blipFill>
        </p:spPr>
        <p:txBody>
          <a:bodyPr/>
          <a:lstStyle/>
          <a:p>
            <a:endParaRPr lang="en-GB"/>
          </a:p>
        </p:txBody>
      </p:sp>
      <p:sp>
        <p:nvSpPr>
          <p:cNvPr id="3" name="Freeform 3"/>
          <p:cNvSpPr/>
          <p:nvPr/>
        </p:nvSpPr>
        <p:spPr>
          <a:xfrm>
            <a:off x="-1247658" y="8951076"/>
            <a:ext cx="4552716" cy="951932"/>
          </a:xfrm>
          <a:custGeom>
            <a:avLst/>
            <a:gdLst/>
            <a:ahLst/>
            <a:cxnLst/>
            <a:rect l="l" t="t" r="r" b="b"/>
            <a:pathLst>
              <a:path w="4552716" h="951932">
                <a:moveTo>
                  <a:pt x="0" y="0"/>
                </a:moveTo>
                <a:lnTo>
                  <a:pt x="4552716" y="0"/>
                </a:lnTo>
                <a:lnTo>
                  <a:pt x="4552716" y="951932"/>
                </a:lnTo>
                <a:lnTo>
                  <a:pt x="0" y="9519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rot="-5400000">
            <a:off x="17075066" y="2734507"/>
            <a:ext cx="3007901" cy="2639433"/>
          </a:xfrm>
          <a:custGeom>
            <a:avLst/>
            <a:gdLst/>
            <a:ahLst/>
            <a:cxnLst/>
            <a:rect l="l" t="t" r="r" b="b"/>
            <a:pathLst>
              <a:path w="3007901" h="2639433">
                <a:moveTo>
                  <a:pt x="0" y="0"/>
                </a:moveTo>
                <a:lnTo>
                  <a:pt x="3007901" y="0"/>
                </a:lnTo>
                <a:lnTo>
                  <a:pt x="3007901" y="2639433"/>
                </a:lnTo>
                <a:lnTo>
                  <a:pt x="0" y="26394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15653530" y="-1851199"/>
            <a:ext cx="3211541" cy="3285464"/>
          </a:xfrm>
          <a:custGeom>
            <a:avLst/>
            <a:gdLst/>
            <a:ahLst/>
            <a:cxnLst/>
            <a:rect l="l" t="t" r="r" b="b"/>
            <a:pathLst>
              <a:path w="3211541" h="3285464">
                <a:moveTo>
                  <a:pt x="0" y="0"/>
                </a:moveTo>
                <a:lnTo>
                  <a:pt x="3211540" y="0"/>
                </a:lnTo>
                <a:lnTo>
                  <a:pt x="3211540" y="3285464"/>
                </a:lnTo>
                <a:lnTo>
                  <a:pt x="0" y="32854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Freeform 6"/>
          <p:cNvSpPr/>
          <p:nvPr/>
        </p:nvSpPr>
        <p:spPr>
          <a:xfrm>
            <a:off x="10880149" y="9258300"/>
            <a:ext cx="3961336" cy="3644429"/>
          </a:xfrm>
          <a:custGeom>
            <a:avLst/>
            <a:gdLst/>
            <a:ahLst/>
            <a:cxnLst/>
            <a:rect l="l" t="t" r="r" b="b"/>
            <a:pathLst>
              <a:path w="3961336" h="3644429">
                <a:moveTo>
                  <a:pt x="0" y="0"/>
                </a:moveTo>
                <a:lnTo>
                  <a:pt x="3961336" y="0"/>
                </a:lnTo>
                <a:lnTo>
                  <a:pt x="3961336" y="3644429"/>
                </a:lnTo>
                <a:lnTo>
                  <a:pt x="0" y="36444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7" name="Freeform 7"/>
          <p:cNvSpPr/>
          <p:nvPr/>
        </p:nvSpPr>
        <p:spPr>
          <a:xfrm>
            <a:off x="11256597" y="454272"/>
            <a:ext cx="3208440" cy="647522"/>
          </a:xfrm>
          <a:custGeom>
            <a:avLst/>
            <a:gdLst/>
            <a:ahLst/>
            <a:cxnLst/>
            <a:rect l="l" t="t" r="r" b="b"/>
            <a:pathLst>
              <a:path w="3208440" h="647522">
                <a:moveTo>
                  <a:pt x="0" y="0"/>
                </a:moveTo>
                <a:lnTo>
                  <a:pt x="3208440" y="0"/>
                </a:lnTo>
                <a:lnTo>
                  <a:pt x="3208440" y="647521"/>
                </a:lnTo>
                <a:lnTo>
                  <a:pt x="0" y="64752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8" name="Freeform 8"/>
          <p:cNvSpPr/>
          <p:nvPr/>
        </p:nvSpPr>
        <p:spPr>
          <a:xfrm>
            <a:off x="6146757" y="9258300"/>
            <a:ext cx="3211541" cy="3285464"/>
          </a:xfrm>
          <a:custGeom>
            <a:avLst/>
            <a:gdLst/>
            <a:ahLst/>
            <a:cxnLst/>
            <a:rect l="l" t="t" r="r" b="b"/>
            <a:pathLst>
              <a:path w="3211541" h="3285464">
                <a:moveTo>
                  <a:pt x="0" y="0"/>
                </a:moveTo>
                <a:lnTo>
                  <a:pt x="3211541" y="0"/>
                </a:lnTo>
                <a:lnTo>
                  <a:pt x="3211541" y="3285464"/>
                </a:lnTo>
                <a:lnTo>
                  <a:pt x="0" y="32854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p:nvPr/>
        </p:nvSpPr>
        <p:spPr>
          <a:xfrm>
            <a:off x="15996454" y="8318627"/>
            <a:ext cx="2868616" cy="2582405"/>
          </a:xfrm>
          <a:custGeom>
            <a:avLst/>
            <a:gdLst/>
            <a:ahLst/>
            <a:cxnLst/>
            <a:rect l="l" t="t" r="r" b="b"/>
            <a:pathLst>
              <a:path w="2868616" h="2582405">
                <a:moveTo>
                  <a:pt x="0" y="0"/>
                </a:moveTo>
                <a:lnTo>
                  <a:pt x="2868616" y="0"/>
                </a:lnTo>
                <a:lnTo>
                  <a:pt x="2868616" y="2582405"/>
                </a:lnTo>
                <a:lnTo>
                  <a:pt x="0" y="258240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0" name="Freeform 10"/>
          <p:cNvSpPr/>
          <p:nvPr/>
        </p:nvSpPr>
        <p:spPr>
          <a:xfrm>
            <a:off x="3594959" y="-1237622"/>
            <a:ext cx="2551798" cy="2475244"/>
          </a:xfrm>
          <a:custGeom>
            <a:avLst/>
            <a:gdLst/>
            <a:ahLst/>
            <a:cxnLst/>
            <a:rect l="l" t="t" r="r" b="b"/>
            <a:pathLst>
              <a:path w="2551798" h="2475244">
                <a:moveTo>
                  <a:pt x="0" y="0"/>
                </a:moveTo>
                <a:lnTo>
                  <a:pt x="2551798" y="0"/>
                </a:lnTo>
                <a:lnTo>
                  <a:pt x="2551798" y="2475244"/>
                </a:lnTo>
                <a:lnTo>
                  <a:pt x="0" y="24752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1" name="Freeform 11"/>
          <p:cNvSpPr/>
          <p:nvPr/>
        </p:nvSpPr>
        <p:spPr>
          <a:xfrm>
            <a:off x="7970146" y="-835982"/>
            <a:ext cx="1222977" cy="1753372"/>
          </a:xfrm>
          <a:custGeom>
            <a:avLst/>
            <a:gdLst/>
            <a:ahLst/>
            <a:cxnLst/>
            <a:rect l="l" t="t" r="r" b="b"/>
            <a:pathLst>
              <a:path w="1222977" h="1753372">
                <a:moveTo>
                  <a:pt x="0" y="0"/>
                </a:moveTo>
                <a:lnTo>
                  <a:pt x="1222977" y="0"/>
                </a:lnTo>
                <a:lnTo>
                  <a:pt x="1222977" y="1753373"/>
                </a:lnTo>
                <a:lnTo>
                  <a:pt x="0" y="175337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2" name="Freeform 12"/>
          <p:cNvSpPr/>
          <p:nvPr/>
        </p:nvSpPr>
        <p:spPr>
          <a:xfrm>
            <a:off x="306083" y="-262531"/>
            <a:ext cx="973602" cy="2728649"/>
          </a:xfrm>
          <a:custGeom>
            <a:avLst/>
            <a:gdLst/>
            <a:ahLst/>
            <a:cxnLst/>
            <a:rect l="l" t="t" r="r" b="b"/>
            <a:pathLst>
              <a:path w="973602" h="2728649">
                <a:moveTo>
                  <a:pt x="0" y="0"/>
                </a:moveTo>
                <a:lnTo>
                  <a:pt x="973602" y="0"/>
                </a:lnTo>
                <a:lnTo>
                  <a:pt x="973602" y="2728649"/>
                </a:lnTo>
                <a:lnTo>
                  <a:pt x="0" y="272864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GB"/>
          </a:p>
        </p:txBody>
      </p:sp>
      <p:sp>
        <p:nvSpPr>
          <p:cNvPr id="14" name="TextBox 14"/>
          <p:cNvSpPr txBox="1"/>
          <p:nvPr/>
        </p:nvSpPr>
        <p:spPr>
          <a:xfrm>
            <a:off x="1504950" y="2412587"/>
            <a:ext cx="10306050" cy="995016"/>
          </a:xfrm>
          <a:prstGeom prst="rect">
            <a:avLst/>
          </a:prstGeom>
        </p:spPr>
        <p:txBody>
          <a:bodyPr wrap="square" lIns="0" tIns="0" rIns="0" bIns="0" rtlCol="0" anchor="t">
            <a:spAutoFit/>
          </a:bodyPr>
          <a:lstStyle/>
          <a:p>
            <a:pPr>
              <a:lnSpc>
                <a:spcPts val="7560"/>
              </a:lnSpc>
            </a:pPr>
            <a:r>
              <a:rPr lang="en-US" sz="7000" dirty="0">
                <a:solidFill>
                  <a:srgbClr val="303030"/>
                </a:solidFill>
                <a:latin typeface="Bobby Jones Soft"/>
              </a:rPr>
              <a:t>Analysis of findings </a:t>
            </a:r>
          </a:p>
        </p:txBody>
      </p:sp>
      <p:sp>
        <p:nvSpPr>
          <p:cNvPr id="15" name="TextBox 15"/>
          <p:cNvSpPr txBox="1"/>
          <p:nvPr/>
        </p:nvSpPr>
        <p:spPr>
          <a:xfrm>
            <a:off x="1504950" y="4400818"/>
            <a:ext cx="15106650" cy="4107919"/>
          </a:xfrm>
          <a:prstGeom prst="rect">
            <a:avLst/>
          </a:prstGeom>
        </p:spPr>
        <p:txBody>
          <a:bodyPr wrap="square" lIns="0" tIns="0" rIns="0" bIns="0" rtlCol="0" anchor="t">
            <a:spAutoFit/>
          </a:bodyPr>
          <a:lstStyle/>
          <a:p>
            <a:pPr marL="0" lvl="0" indent="0">
              <a:lnSpc>
                <a:spcPts val="2295"/>
              </a:lnSpc>
              <a:spcBef>
                <a:spcPct val="0"/>
              </a:spcBef>
            </a:pPr>
            <a:r>
              <a:rPr lang="en-US" sz="3200" b="1" spc="102" dirty="0">
                <a:solidFill>
                  <a:srgbClr val="303030"/>
                </a:solidFill>
                <a:latin typeface="Quicksand Semi-Bold"/>
              </a:rPr>
              <a:t>100% of schools have learners who “love” or “are proud” of their school</a:t>
            </a:r>
          </a:p>
          <a:p>
            <a:pPr marL="0" lvl="0" indent="0">
              <a:lnSpc>
                <a:spcPts val="2295"/>
              </a:lnSpc>
              <a:spcBef>
                <a:spcPct val="0"/>
              </a:spcBef>
            </a:pPr>
            <a:r>
              <a:rPr lang="en-US" sz="3200" b="1" spc="102" dirty="0">
                <a:solidFill>
                  <a:srgbClr val="303030"/>
                </a:solidFill>
                <a:latin typeface="Quicksand Semi-Bold"/>
              </a:rPr>
              <a:t>In all of our settings, most children feel safe</a:t>
            </a:r>
            <a:br>
              <a:rPr lang="en-US" sz="3200" b="1" spc="102" dirty="0">
                <a:solidFill>
                  <a:srgbClr val="303030"/>
                </a:solidFill>
                <a:latin typeface="Quicksand Semi-Bold"/>
              </a:rPr>
            </a:br>
            <a:endParaRPr lang="en-US" sz="3200" b="1" spc="102" dirty="0">
              <a:solidFill>
                <a:srgbClr val="303030"/>
              </a:solidFill>
              <a:latin typeface="Quicksand Semi-Bold"/>
            </a:endParaRPr>
          </a:p>
          <a:p>
            <a:pPr marL="0" lvl="0" indent="0">
              <a:lnSpc>
                <a:spcPts val="2295"/>
              </a:lnSpc>
              <a:spcBef>
                <a:spcPct val="0"/>
              </a:spcBef>
            </a:pPr>
            <a:r>
              <a:rPr lang="en-US" sz="3200" b="1" spc="102" dirty="0">
                <a:solidFill>
                  <a:srgbClr val="303030"/>
                </a:solidFill>
                <a:latin typeface="Quicksand Semi-Bold"/>
              </a:rPr>
              <a:t>In 64% of primary settings, SENCO’s report good relationships with families; 35% of SENCO’s in secondary settings report the same</a:t>
            </a:r>
            <a:br>
              <a:rPr lang="en-US" sz="3200" b="1" spc="102" dirty="0">
                <a:solidFill>
                  <a:srgbClr val="303030"/>
                </a:solidFill>
                <a:latin typeface="Quicksand Semi-Bold"/>
              </a:rPr>
            </a:br>
            <a:endParaRPr lang="en-US" sz="3200" b="1" spc="102" dirty="0">
              <a:solidFill>
                <a:srgbClr val="303030"/>
              </a:solidFill>
              <a:latin typeface="Quicksand Semi-Bold"/>
            </a:endParaRPr>
          </a:p>
          <a:p>
            <a:pPr marL="0" lvl="0" indent="0">
              <a:lnSpc>
                <a:spcPts val="2295"/>
              </a:lnSpc>
              <a:spcBef>
                <a:spcPct val="0"/>
              </a:spcBef>
            </a:pPr>
            <a:r>
              <a:rPr lang="en-US" sz="3200" b="1" spc="102" dirty="0">
                <a:solidFill>
                  <a:srgbClr val="303030"/>
                </a:solidFill>
                <a:latin typeface="Quicksand Semi-Bold"/>
              </a:rPr>
              <a:t>60% of schools would benefit from working more closely with their families around coproduction, noticeably around the schools SEND information report</a:t>
            </a:r>
            <a:br>
              <a:rPr lang="en-US" sz="3200" b="1" spc="102" dirty="0">
                <a:solidFill>
                  <a:srgbClr val="303030"/>
                </a:solidFill>
                <a:latin typeface="Quicksand Semi-Bold"/>
              </a:rPr>
            </a:br>
            <a:br>
              <a:rPr lang="en-US" sz="3200" b="1" spc="102" dirty="0">
                <a:solidFill>
                  <a:srgbClr val="303030"/>
                </a:solidFill>
                <a:latin typeface="Quicksand Semi-Bold"/>
              </a:rPr>
            </a:br>
            <a:r>
              <a:rPr lang="en-US" sz="3200" b="1" spc="102" dirty="0">
                <a:solidFill>
                  <a:srgbClr val="303030"/>
                </a:solidFill>
                <a:latin typeface="Quicksand Semi-Bold"/>
              </a:rPr>
              <a:t>66% of schools should seek to strengthen family &amp; child engagement in support planning and APDR cycles. </a:t>
            </a:r>
            <a:br>
              <a:rPr lang="en-US" sz="3200" b="1" spc="102" dirty="0">
                <a:solidFill>
                  <a:srgbClr val="303030"/>
                </a:solidFill>
                <a:latin typeface="Quicksand Semi-Bold"/>
              </a:rPr>
            </a:br>
            <a:br>
              <a:rPr lang="en-US" sz="1700" b="1" u="none" spc="102" dirty="0">
                <a:solidFill>
                  <a:srgbClr val="303030"/>
                </a:solidFill>
                <a:latin typeface="Quicksand Semi-Bold"/>
              </a:rPr>
            </a:br>
            <a:endParaRPr lang="en-US" sz="1700" b="1" u="none" spc="102" dirty="0">
              <a:solidFill>
                <a:srgbClr val="303030"/>
              </a:solidFill>
              <a:latin typeface="Quicksand Semi-Bold"/>
            </a:endParaRPr>
          </a:p>
        </p:txBody>
      </p:sp>
      <p:sp>
        <p:nvSpPr>
          <p:cNvPr id="16" name="TextBox 16"/>
          <p:cNvSpPr txBox="1"/>
          <p:nvPr/>
        </p:nvSpPr>
        <p:spPr>
          <a:xfrm>
            <a:off x="1504950" y="3284633"/>
            <a:ext cx="12772276" cy="667812"/>
          </a:xfrm>
          <a:prstGeom prst="rect">
            <a:avLst/>
          </a:prstGeom>
        </p:spPr>
        <p:txBody>
          <a:bodyPr wrap="square" lIns="0" tIns="0" rIns="0" bIns="0" rtlCol="0" anchor="t">
            <a:spAutoFit/>
          </a:bodyPr>
          <a:lstStyle/>
          <a:p>
            <a:pPr>
              <a:lnSpc>
                <a:spcPts val="5076"/>
              </a:lnSpc>
            </a:pPr>
            <a:r>
              <a:rPr lang="en-US" sz="4700" dirty="0">
                <a:solidFill>
                  <a:srgbClr val="303030"/>
                </a:solidFill>
                <a:latin typeface="Bobby Jones Soft"/>
              </a:rPr>
              <a:t>Theme 3- WORKING WITH LEARNERS &amp; FAMILIES</a:t>
            </a:r>
          </a:p>
        </p:txBody>
      </p:sp>
    </p:spTree>
    <p:extLst>
      <p:ext uri="{BB962C8B-B14F-4D97-AF65-F5344CB8AC3E}">
        <p14:creationId xmlns:p14="http://schemas.microsoft.com/office/powerpoint/2010/main" val="744669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010774" y="-140810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0000"/>
            </a:blip>
            <a:stretch>
              <a:fillRect t="-9259" b="-9259"/>
            </a:stretch>
          </a:blipFill>
        </p:spPr>
        <p:txBody>
          <a:bodyPr/>
          <a:lstStyle/>
          <a:p>
            <a:endParaRPr lang="en-GB"/>
          </a:p>
        </p:txBody>
      </p:sp>
      <p:sp>
        <p:nvSpPr>
          <p:cNvPr id="3" name="Freeform 3"/>
          <p:cNvSpPr/>
          <p:nvPr/>
        </p:nvSpPr>
        <p:spPr>
          <a:xfrm>
            <a:off x="-1247658" y="8951076"/>
            <a:ext cx="4552716" cy="951932"/>
          </a:xfrm>
          <a:custGeom>
            <a:avLst/>
            <a:gdLst/>
            <a:ahLst/>
            <a:cxnLst/>
            <a:rect l="l" t="t" r="r" b="b"/>
            <a:pathLst>
              <a:path w="4552716" h="951932">
                <a:moveTo>
                  <a:pt x="0" y="0"/>
                </a:moveTo>
                <a:lnTo>
                  <a:pt x="4552716" y="0"/>
                </a:lnTo>
                <a:lnTo>
                  <a:pt x="4552716" y="951932"/>
                </a:lnTo>
                <a:lnTo>
                  <a:pt x="0" y="9519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rot="-5400000">
            <a:off x="17075066" y="2734507"/>
            <a:ext cx="3007901" cy="2639433"/>
          </a:xfrm>
          <a:custGeom>
            <a:avLst/>
            <a:gdLst/>
            <a:ahLst/>
            <a:cxnLst/>
            <a:rect l="l" t="t" r="r" b="b"/>
            <a:pathLst>
              <a:path w="3007901" h="2639433">
                <a:moveTo>
                  <a:pt x="0" y="0"/>
                </a:moveTo>
                <a:lnTo>
                  <a:pt x="3007901" y="0"/>
                </a:lnTo>
                <a:lnTo>
                  <a:pt x="3007901" y="2639433"/>
                </a:lnTo>
                <a:lnTo>
                  <a:pt x="0" y="26394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15653530" y="-1851199"/>
            <a:ext cx="3211541" cy="3285464"/>
          </a:xfrm>
          <a:custGeom>
            <a:avLst/>
            <a:gdLst/>
            <a:ahLst/>
            <a:cxnLst/>
            <a:rect l="l" t="t" r="r" b="b"/>
            <a:pathLst>
              <a:path w="3211541" h="3285464">
                <a:moveTo>
                  <a:pt x="0" y="0"/>
                </a:moveTo>
                <a:lnTo>
                  <a:pt x="3211540" y="0"/>
                </a:lnTo>
                <a:lnTo>
                  <a:pt x="3211540" y="3285464"/>
                </a:lnTo>
                <a:lnTo>
                  <a:pt x="0" y="32854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Freeform 6"/>
          <p:cNvSpPr/>
          <p:nvPr/>
        </p:nvSpPr>
        <p:spPr>
          <a:xfrm>
            <a:off x="10880149" y="9258300"/>
            <a:ext cx="3961336" cy="3644429"/>
          </a:xfrm>
          <a:custGeom>
            <a:avLst/>
            <a:gdLst/>
            <a:ahLst/>
            <a:cxnLst/>
            <a:rect l="l" t="t" r="r" b="b"/>
            <a:pathLst>
              <a:path w="3961336" h="3644429">
                <a:moveTo>
                  <a:pt x="0" y="0"/>
                </a:moveTo>
                <a:lnTo>
                  <a:pt x="3961336" y="0"/>
                </a:lnTo>
                <a:lnTo>
                  <a:pt x="3961336" y="3644429"/>
                </a:lnTo>
                <a:lnTo>
                  <a:pt x="0" y="36444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7" name="Freeform 7"/>
          <p:cNvSpPr/>
          <p:nvPr/>
        </p:nvSpPr>
        <p:spPr>
          <a:xfrm>
            <a:off x="11256597" y="454272"/>
            <a:ext cx="3208440" cy="647522"/>
          </a:xfrm>
          <a:custGeom>
            <a:avLst/>
            <a:gdLst/>
            <a:ahLst/>
            <a:cxnLst/>
            <a:rect l="l" t="t" r="r" b="b"/>
            <a:pathLst>
              <a:path w="3208440" h="647522">
                <a:moveTo>
                  <a:pt x="0" y="0"/>
                </a:moveTo>
                <a:lnTo>
                  <a:pt x="3208440" y="0"/>
                </a:lnTo>
                <a:lnTo>
                  <a:pt x="3208440" y="647521"/>
                </a:lnTo>
                <a:lnTo>
                  <a:pt x="0" y="64752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8" name="Freeform 8"/>
          <p:cNvSpPr/>
          <p:nvPr/>
        </p:nvSpPr>
        <p:spPr>
          <a:xfrm>
            <a:off x="6146757" y="9258300"/>
            <a:ext cx="3211541" cy="3285464"/>
          </a:xfrm>
          <a:custGeom>
            <a:avLst/>
            <a:gdLst/>
            <a:ahLst/>
            <a:cxnLst/>
            <a:rect l="l" t="t" r="r" b="b"/>
            <a:pathLst>
              <a:path w="3211541" h="3285464">
                <a:moveTo>
                  <a:pt x="0" y="0"/>
                </a:moveTo>
                <a:lnTo>
                  <a:pt x="3211541" y="0"/>
                </a:lnTo>
                <a:lnTo>
                  <a:pt x="3211541" y="3285464"/>
                </a:lnTo>
                <a:lnTo>
                  <a:pt x="0" y="32854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p:nvPr/>
        </p:nvSpPr>
        <p:spPr>
          <a:xfrm>
            <a:off x="15996454" y="8318627"/>
            <a:ext cx="2868616" cy="2582405"/>
          </a:xfrm>
          <a:custGeom>
            <a:avLst/>
            <a:gdLst/>
            <a:ahLst/>
            <a:cxnLst/>
            <a:rect l="l" t="t" r="r" b="b"/>
            <a:pathLst>
              <a:path w="2868616" h="2582405">
                <a:moveTo>
                  <a:pt x="0" y="0"/>
                </a:moveTo>
                <a:lnTo>
                  <a:pt x="2868616" y="0"/>
                </a:lnTo>
                <a:lnTo>
                  <a:pt x="2868616" y="2582405"/>
                </a:lnTo>
                <a:lnTo>
                  <a:pt x="0" y="258240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0" name="Freeform 10"/>
          <p:cNvSpPr/>
          <p:nvPr/>
        </p:nvSpPr>
        <p:spPr>
          <a:xfrm>
            <a:off x="3594959" y="-1237622"/>
            <a:ext cx="2551798" cy="2475244"/>
          </a:xfrm>
          <a:custGeom>
            <a:avLst/>
            <a:gdLst/>
            <a:ahLst/>
            <a:cxnLst/>
            <a:rect l="l" t="t" r="r" b="b"/>
            <a:pathLst>
              <a:path w="2551798" h="2475244">
                <a:moveTo>
                  <a:pt x="0" y="0"/>
                </a:moveTo>
                <a:lnTo>
                  <a:pt x="2551798" y="0"/>
                </a:lnTo>
                <a:lnTo>
                  <a:pt x="2551798" y="2475244"/>
                </a:lnTo>
                <a:lnTo>
                  <a:pt x="0" y="24752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1" name="Freeform 11"/>
          <p:cNvSpPr/>
          <p:nvPr/>
        </p:nvSpPr>
        <p:spPr>
          <a:xfrm>
            <a:off x="7970146" y="-835982"/>
            <a:ext cx="1222977" cy="1753372"/>
          </a:xfrm>
          <a:custGeom>
            <a:avLst/>
            <a:gdLst/>
            <a:ahLst/>
            <a:cxnLst/>
            <a:rect l="l" t="t" r="r" b="b"/>
            <a:pathLst>
              <a:path w="1222977" h="1753372">
                <a:moveTo>
                  <a:pt x="0" y="0"/>
                </a:moveTo>
                <a:lnTo>
                  <a:pt x="1222977" y="0"/>
                </a:lnTo>
                <a:lnTo>
                  <a:pt x="1222977" y="1753373"/>
                </a:lnTo>
                <a:lnTo>
                  <a:pt x="0" y="175337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2" name="Freeform 12"/>
          <p:cNvSpPr/>
          <p:nvPr/>
        </p:nvSpPr>
        <p:spPr>
          <a:xfrm>
            <a:off x="306083" y="-262531"/>
            <a:ext cx="973602" cy="2728649"/>
          </a:xfrm>
          <a:custGeom>
            <a:avLst/>
            <a:gdLst/>
            <a:ahLst/>
            <a:cxnLst/>
            <a:rect l="l" t="t" r="r" b="b"/>
            <a:pathLst>
              <a:path w="973602" h="2728649">
                <a:moveTo>
                  <a:pt x="0" y="0"/>
                </a:moveTo>
                <a:lnTo>
                  <a:pt x="973602" y="0"/>
                </a:lnTo>
                <a:lnTo>
                  <a:pt x="973602" y="2728649"/>
                </a:lnTo>
                <a:lnTo>
                  <a:pt x="0" y="272864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GB"/>
          </a:p>
        </p:txBody>
      </p:sp>
      <p:sp>
        <p:nvSpPr>
          <p:cNvPr id="14" name="TextBox 14"/>
          <p:cNvSpPr txBox="1"/>
          <p:nvPr/>
        </p:nvSpPr>
        <p:spPr>
          <a:xfrm>
            <a:off x="1504950" y="2412587"/>
            <a:ext cx="10306050" cy="995016"/>
          </a:xfrm>
          <a:prstGeom prst="rect">
            <a:avLst/>
          </a:prstGeom>
        </p:spPr>
        <p:txBody>
          <a:bodyPr wrap="square" lIns="0" tIns="0" rIns="0" bIns="0" rtlCol="0" anchor="t">
            <a:spAutoFit/>
          </a:bodyPr>
          <a:lstStyle/>
          <a:p>
            <a:pPr>
              <a:lnSpc>
                <a:spcPts val="7560"/>
              </a:lnSpc>
            </a:pPr>
            <a:r>
              <a:rPr lang="en-US" sz="7000" dirty="0">
                <a:solidFill>
                  <a:srgbClr val="303030"/>
                </a:solidFill>
                <a:latin typeface="Bobby Jones Soft"/>
              </a:rPr>
              <a:t>Analysis of findings </a:t>
            </a:r>
          </a:p>
        </p:txBody>
      </p:sp>
      <p:sp>
        <p:nvSpPr>
          <p:cNvPr id="15" name="TextBox 15"/>
          <p:cNvSpPr txBox="1"/>
          <p:nvPr/>
        </p:nvSpPr>
        <p:spPr>
          <a:xfrm>
            <a:off x="1504950" y="4400818"/>
            <a:ext cx="15106650" cy="4992777"/>
          </a:xfrm>
          <a:prstGeom prst="rect">
            <a:avLst/>
          </a:prstGeom>
        </p:spPr>
        <p:txBody>
          <a:bodyPr wrap="square" lIns="0" tIns="0" rIns="0" bIns="0" rtlCol="0" anchor="t">
            <a:spAutoFit/>
          </a:bodyPr>
          <a:lstStyle/>
          <a:p>
            <a:pPr marL="0" lvl="0" indent="0">
              <a:lnSpc>
                <a:spcPts val="2295"/>
              </a:lnSpc>
              <a:spcBef>
                <a:spcPct val="0"/>
              </a:spcBef>
            </a:pPr>
            <a:r>
              <a:rPr lang="en-US" sz="3200" b="1" spc="102" dirty="0">
                <a:solidFill>
                  <a:srgbClr val="303030"/>
                </a:solidFill>
                <a:latin typeface="Quicksand Semi-Bold"/>
              </a:rPr>
              <a:t>40% of TA’s in our schools have completed CPD around specialist SEND topics that support their practice </a:t>
            </a:r>
            <a:br>
              <a:rPr lang="en-US" sz="3200" b="1" spc="102" dirty="0">
                <a:solidFill>
                  <a:srgbClr val="303030"/>
                </a:solidFill>
                <a:latin typeface="Quicksand Semi-Bold"/>
              </a:rPr>
            </a:br>
            <a:br>
              <a:rPr lang="en-US" sz="3200" b="1" spc="102" dirty="0">
                <a:solidFill>
                  <a:srgbClr val="303030"/>
                </a:solidFill>
                <a:latin typeface="Quicksand Semi-Bold"/>
              </a:rPr>
            </a:br>
            <a:r>
              <a:rPr lang="en-US" sz="3200" b="1" spc="102" dirty="0">
                <a:solidFill>
                  <a:srgbClr val="303030"/>
                </a:solidFill>
                <a:latin typeface="Quicksand Semi-Bold"/>
              </a:rPr>
              <a:t>82% of TA’s have been empowered to run interventions </a:t>
            </a:r>
            <a:br>
              <a:rPr lang="en-US" sz="3200" b="1" spc="102" dirty="0">
                <a:solidFill>
                  <a:srgbClr val="303030"/>
                </a:solidFill>
                <a:latin typeface="Quicksand Semi-Bold"/>
              </a:rPr>
            </a:br>
            <a:br>
              <a:rPr lang="en-US" sz="3200" b="1" spc="102" dirty="0">
                <a:solidFill>
                  <a:srgbClr val="303030"/>
                </a:solidFill>
                <a:latin typeface="Quicksand Semi-Bold"/>
              </a:rPr>
            </a:br>
            <a:r>
              <a:rPr lang="en-US" sz="3200" b="1" spc="102" dirty="0">
                <a:solidFill>
                  <a:srgbClr val="303030"/>
                </a:solidFill>
                <a:latin typeface="Quicksand Semi-Bold"/>
              </a:rPr>
              <a:t>50% of TA’s have designated “noncontact” time each week </a:t>
            </a:r>
            <a:br>
              <a:rPr lang="en-US" sz="3200" b="1" spc="102" dirty="0">
                <a:solidFill>
                  <a:srgbClr val="303030"/>
                </a:solidFill>
                <a:latin typeface="Quicksand Semi-Bold"/>
              </a:rPr>
            </a:br>
            <a:br>
              <a:rPr lang="en-US" sz="3200" b="1" spc="102" dirty="0">
                <a:solidFill>
                  <a:srgbClr val="303030"/>
                </a:solidFill>
                <a:latin typeface="Quicksand Semi-Bold"/>
              </a:rPr>
            </a:br>
            <a:r>
              <a:rPr lang="en-US" sz="3200" b="1" spc="102" dirty="0">
                <a:solidFill>
                  <a:srgbClr val="303030"/>
                </a:solidFill>
                <a:latin typeface="Quicksand Semi-Bold"/>
              </a:rPr>
              <a:t>In 58 of the 60 schools, it was identified that TA support &amp; training could be more specific, especially around de-escalation techniques  curriculum adaptations (work with children collaboratively rather than task completion) </a:t>
            </a:r>
          </a:p>
          <a:p>
            <a:pPr marL="0" lvl="0" indent="0">
              <a:lnSpc>
                <a:spcPts val="2295"/>
              </a:lnSpc>
              <a:spcBef>
                <a:spcPct val="0"/>
              </a:spcBef>
            </a:pPr>
            <a:endParaRPr lang="en-US" sz="3200" b="1" spc="102" dirty="0">
              <a:solidFill>
                <a:srgbClr val="303030"/>
              </a:solidFill>
              <a:latin typeface="Quicksand Semi-Bold"/>
            </a:endParaRPr>
          </a:p>
          <a:p>
            <a:pPr marL="0" lvl="0" indent="0">
              <a:lnSpc>
                <a:spcPts val="2295"/>
              </a:lnSpc>
              <a:spcBef>
                <a:spcPct val="0"/>
              </a:spcBef>
            </a:pPr>
            <a:r>
              <a:rPr lang="en-US" sz="3200" b="1" spc="102" dirty="0">
                <a:solidFill>
                  <a:srgbClr val="303030"/>
                </a:solidFill>
                <a:latin typeface="Quicksand Semi-Bold"/>
              </a:rPr>
              <a:t>Effective scaffolding techniques &amp; ensuring intervention based learning is transferred to the classroom are priority areas for all schools with TA’s.</a:t>
            </a:r>
            <a:br>
              <a:rPr lang="en-US" sz="3200" b="1" spc="102" dirty="0">
                <a:solidFill>
                  <a:srgbClr val="303030"/>
                </a:solidFill>
                <a:latin typeface="Quicksand Semi-Bold"/>
              </a:rPr>
            </a:br>
            <a:br>
              <a:rPr lang="en-US" sz="1700" b="1" u="none" spc="102" dirty="0">
                <a:solidFill>
                  <a:srgbClr val="303030"/>
                </a:solidFill>
                <a:latin typeface="Quicksand Semi-Bold"/>
              </a:rPr>
            </a:br>
            <a:endParaRPr lang="en-US" sz="1700" b="1" u="none" spc="102" dirty="0">
              <a:solidFill>
                <a:srgbClr val="303030"/>
              </a:solidFill>
              <a:latin typeface="Quicksand Semi-Bold"/>
            </a:endParaRPr>
          </a:p>
        </p:txBody>
      </p:sp>
      <p:sp>
        <p:nvSpPr>
          <p:cNvPr id="16" name="TextBox 16"/>
          <p:cNvSpPr txBox="1"/>
          <p:nvPr/>
        </p:nvSpPr>
        <p:spPr>
          <a:xfrm>
            <a:off x="1504950" y="3284633"/>
            <a:ext cx="12772276" cy="667812"/>
          </a:xfrm>
          <a:prstGeom prst="rect">
            <a:avLst/>
          </a:prstGeom>
        </p:spPr>
        <p:txBody>
          <a:bodyPr wrap="square" lIns="0" tIns="0" rIns="0" bIns="0" rtlCol="0" anchor="t">
            <a:spAutoFit/>
          </a:bodyPr>
          <a:lstStyle/>
          <a:p>
            <a:pPr>
              <a:lnSpc>
                <a:spcPts val="5076"/>
              </a:lnSpc>
            </a:pPr>
            <a:r>
              <a:rPr lang="en-US" sz="4700" dirty="0">
                <a:solidFill>
                  <a:srgbClr val="303030"/>
                </a:solidFill>
                <a:latin typeface="Bobby Jones Soft"/>
              </a:rPr>
              <a:t>Theme 4- effective use of </a:t>
            </a:r>
            <a:r>
              <a:rPr lang="en-US" sz="4700" dirty="0" err="1">
                <a:solidFill>
                  <a:srgbClr val="303030"/>
                </a:solidFill>
                <a:latin typeface="Bobby Jones Soft"/>
              </a:rPr>
              <a:t>ta’s</a:t>
            </a:r>
            <a:endParaRPr lang="en-US" sz="4700" dirty="0">
              <a:solidFill>
                <a:srgbClr val="303030"/>
              </a:solidFill>
              <a:latin typeface="Bobby Jones Soft"/>
            </a:endParaRPr>
          </a:p>
        </p:txBody>
      </p:sp>
    </p:spTree>
    <p:extLst>
      <p:ext uri="{BB962C8B-B14F-4D97-AF65-F5344CB8AC3E}">
        <p14:creationId xmlns:p14="http://schemas.microsoft.com/office/powerpoint/2010/main" val="3352781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010774" y="-134681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0000"/>
            </a:blip>
            <a:stretch>
              <a:fillRect t="-9259" b="-9259"/>
            </a:stretch>
          </a:blipFill>
        </p:spPr>
        <p:txBody>
          <a:bodyPr/>
          <a:lstStyle/>
          <a:p>
            <a:endParaRPr lang="en-GB"/>
          </a:p>
        </p:txBody>
      </p:sp>
      <p:sp>
        <p:nvSpPr>
          <p:cNvPr id="3" name="Freeform 3"/>
          <p:cNvSpPr/>
          <p:nvPr/>
        </p:nvSpPr>
        <p:spPr>
          <a:xfrm>
            <a:off x="-1247658" y="8951076"/>
            <a:ext cx="4552716" cy="951932"/>
          </a:xfrm>
          <a:custGeom>
            <a:avLst/>
            <a:gdLst/>
            <a:ahLst/>
            <a:cxnLst/>
            <a:rect l="l" t="t" r="r" b="b"/>
            <a:pathLst>
              <a:path w="4552716" h="951932">
                <a:moveTo>
                  <a:pt x="0" y="0"/>
                </a:moveTo>
                <a:lnTo>
                  <a:pt x="4552716" y="0"/>
                </a:lnTo>
                <a:lnTo>
                  <a:pt x="4552716" y="951932"/>
                </a:lnTo>
                <a:lnTo>
                  <a:pt x="0" y="9519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rot="-5400000">
            <a:off x="17075066" y="2734507"/>
            <a:ext cx="3007901" cy="2639433"/>
          </a:xfrm>
          <a:custGeom>
            <a:avLst/>
            <a:gdLst/>
            <a:ahLst/>
            <a:cxnLst/>
            <a:rect l="l" t="t" r="r" b="b"/>
            <a:pathLst>
              <a:path w="3007901" h="2639433">
                <a:moveTo>
                  <a:pt x="0" y="0"/>
                </a:moveTo>
                <a:lnTo>
                  <a:pt x="3007901" y="0"/>
                </a:lnTo>
                <a:lnTo>
                  <a:pt x="3007901" y="2639433"/>
                </a:lnTo>
                <a:lnTo>
                  <a:pt x="0" y="26394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15653530" y="-1851199"/>
            <a:ext cx="3211541" cy="3285464"/>
          </a:xfrm>
          <a:custGeom>
            <a:avLst/>
            <a:gdLst/>
            <a:ahLst/>
            <a:cxnLst/>
            <a:rect l="l" t="t" r="r" b="b"/>
            <a:pathLst>
              <a:path w="3211541" h="3285464">
                <a:moveTo>
                  <a:pt x="0" y="0"/>
                </a:moveTo>
                <a:lnTo>
                  <a:pt x="3211540" y="0"/>
                </a:lnTo>
                <a:lnTo>
                  <a:pt x="3211540" y="3285464"/>
                </a:lnTo>
                <a:lnTo>
                  <a:pt x="0" y="32854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Freeform 6"/>
          <p:cNvSpPr/>
          <p:nvPr/>
        </p:nvSpPr>
        <p:spPr>
          <a:xfrm>
            <a:off x="10880149" y="9258300"/>
            <a:ext cx="3961336" cy="3644429"/>
          </a:xfrm>
          <a:custGeom>
            <a:avLst/>
            <a:gdLst/>
            <a:ahLst/>
            <a:cxnLst/>
            <a:rect l="l" t="t" r="r" b="b"/>
            <a:pathLst>
              <a:path w="3961336" h="3644429">
                <a:moveTo>
                  <a:pt x="0" y="0"/>
                </a:moveTo>
                <a:lnTo>
                  <a:pt x="3961336" y="0"/>
                </a:lnTo>
                <a:lnTo>
                  <a:pt x="3961336" y="3644429"/>
                </a:lnTo>
                <a:lnTo>
                  <a:pt x="0" y="36444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7" name="Freeform 7"/>
          <p:cNvSpPr/>
          <p:nvPr/>
        </p:nvSpPr>
        <p:spPr>
          <a:xfrm>
            <a:off x="11256597" y="454272"/>
            <a:ext cx="3208440" cy="647522"/>
          </a:xfrm>
          <a:custGeom>
            <a:avLst/>
            <a:gdLst/>
            <a:ahLst/>
            <a:cxnLst/>
            <a:rect l="l" t="t" r="r" b="b"/>
            <a:pathLst>
              <a:path w="3208440" h="647522">
                <a:moveTo>
                  <a:pt x="0" y="0"/>
                </a:moveTo>
                <a:lnTo>
                  <a:pt x="3208440" y="0"/>
                </a:lnTo>
                <a:lnTo>
                  <a:pt x="3208440" y="647521"/>
                </a:lnTo>
                <a:lnTo>
                  <a:pt x="0" y="64752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8" name="Freeform 8"/>
          <p:cNvSpPr/>
          <p:nvPr/>
        </p:nvSpPr>
        <p:spPr>
          <a:xfrm>
            <a:off x="6146757" y="9258300"/>
            <a:ext cx="3211541" cy="3285464"/>
          </a:xfrm>
          <a:custGeom>
            <a:avLst/>
            <a:gdLst/>
            <a:ahLst/>
            <a:cxnLst/>
            <a:rect l="l" t="t" r="r" b="b"/>
            <a:pathLst>
              <a:path w="3211541" h="3285464">
                <a:moveTo>
                  <a:pt x="0" y="0"/>
                </a:moveTo>
                <a:lnTo>
                  <a:pt x="3211541" y="0"/>
                </a:lnTo>
                <a:lnTo>
                  <a:pt x="3211541" y="3285464"/>
                </a:lnTo>
                <a:lnTo>
                  <a:pt x="0" y="32854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p:nvPr/>
        </p:nvSpPr>
        <p:spPr>
          <a:xfrm>
            <a:off x="15996454" y="8318627"/>
            <a:ext cx="2868616" cy="2582405"/>
          </a:xfrm>
          <a:custGeom>
            <a:avLst/>
            <a:gdLst/>
            <a:ahLst/>
            <a:cxnLst/>
            <a:rect l="l" t="t" r="r" b="b"/>
            <a:pathLst>
              <a:path w="2868616" h="2582405">
                <a:moveTo>
                  <a:pt x="0" y="0"/>
                </a:moveTo>
                <a:lnTo>
                  <a:pt x="2868616" y="0"/>
                </a:lnTo>
                <a:lnTo>
                  <a:pt x="2868616" y="2582405"/>
                </a:lnTo>
                <a:lnTo>
                  <a:pt x="0" y="258240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0" name="Freeform 10"/>
          <p:cNvSpPr/>
          <p:nvPr/>
        </p:nvSpPr>
        <p:spPr>
          <a:xfrm>
            <a:off x="3594959" y="-1237622"/>
            <a:ext cx="2551798" cy="2475244"/>
          </a:xfrm>
          <a:custGeom>
            <a:avLst/>
            <a:gdLst/>
            <a:ahLst/>
            <a:cxnLst/>
            <a:rect l="l" t="t" r="r" b="b"/>
            <a:pathLst>
              <a:path w="2551798" h="2475244">
                <a:moveTo>
                  <a:pt x="0" y="0"/>
                </a:moveTo>
                <a:lnTo>
                  <a:pt x="2551798" y="0"/>
                </a:lnTo>
                <a:lnTo>
                  <a:pt x="2551798" y="2475244"/>
                </a:lnTo>
                <a:lnTo>
                  <a:pt x="0" y="24752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1" name="Freeform 11"/>
          <p:cNvSpPr/>
          <p:nvPr/>
        </p:nvSpPr>
        <p:spPr>
          <a:xfrm>
            <a:off x="7970146" y="-835982"/>
            <a:ext cx="1222977" cy="1753372"/>
          </a:xfrm>
          <a:custGeom>
            <a:avLst/>
            <a:gdLst/>
            <a:ahLst/>
            <a:cxnLst/>
            <a:rect l="l" t="t" r="r" b="b"/>
            <a:pathLst>
              <a:path w="1222977" h="1753372">
                <a:moveTo>
                  <a:pt x="0" y="0"/>
                </a:moveTo>
                <a:lnTo>
                  <a:pt x="1222977" y="0"/>
                </a:lnTo>
                <a:lnTo>
                  <a:pt x="1222977" y="1753373"/>
                </a:lnTo>
                <a:lnTo>
                  <a:pt x="0" y="175337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2" name="Freeform 12"/>
          <p:cNvSpPr/>
          <p:nvPr/>
        </p:nvSpPr>
        <p:spPr>
          <a:xfrm>
            <a:off x="306083" y="-262531"/>
            <a:ext cx="973602" cy="2728649"/>
          </a:xfrm>
          <a:custGeom>
            <a:avLst/>
            <a:gdLst/>
            <a:ahLst/>
            <a:cxnLst/>
            <a:rect l="l" t="t" r="r" b="b"/>
            <a:pathLst>
              <a:path w="973602" h="2728649">
                <a:moveTo>
                  <a:pt x="0" y="0"/>
                </a:moveTo>
                <a:lnTo>
                  <a:pt x="973602" y="0"/>
                </a:lnTo>
                <a:lnTo>
                  <a:pt x="973602" y="2728649"/>
                </a:lnTo>
                <a:lnTo>
                  <a:pt x="0" y="272864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GB"/>
          </a:p>
        </p:txBody>
      </p:sp>
      <p:sp>
        <p:nvSpPr>
          <p:cNvPr id="14" name="TextBox 14"/>
          <p:cNvSpPr txBox="1"/>
          <p:nvPr/>
        </p:nvSpPr>
        <p:spPr>
          <a:xfrm>
            <a:off x="1504950" y="2412587"/>
            <a:ext cx="10306050" cy="995016"/>
          </a:xfrm>
          <a:prstGeom prst="rect">
            <a:avLst/>
          </a:prstGeom>
        </p:spPr>
        <p:txBody>
          <a:bodyPr wrap="square" lIns="0" tIns="0" rIns="0" bIns="0" rtlCol="0" anchor="t">
            <a:spAutoFit/>
          </a:bodyPr>
          <a:lstStyle/>
          <a:p>
            <a:pPr>
              <a:lnSpc>
                <a:spcPts val="7560"/>
              </a:lnSpc>
            </a:pPr>
            <a:r>
              <a:rPr lang="en-US" sz="7000" dirty="0">
                <a:solidFill>
                  <a:srgbClr val="303030"/>
                </a:solidFill>
                <a:latin typeface="Bobby Jones Soft"/>
              </a:rPr>
              <a:t>Analysis of findings </a:t>
            </a:r>
          </a:p>
        </p:txBody>
      </p:sp>
      <p:sp>
        <p:nvSpPr>
          <p:cNvPr id="15" name="TextBox 15"/>
          <p:cNvSpPr txBox="1"/>
          <p:nvPr/>
        </p:nvSpPr>
        <p:spPr>
          <a:xfrm>
            <a:off x="1504950" y="4400818"/>
            <a:ext cx="15106650" cy="4402872"/>
          </a:xfrm>
          <a:prstGeom prst="rect">
            <a:avLst/>
          </a:prstGeom>
        </p:spPr>
        <p:txBody>
          <a:bodyPr wrap="square" lIns="0" tIns="0" rIns="0" bIns="0" rtlCol="0" anchor="t">
            <a:spAutoFit/>
          </a:bodyPr>
          <a:lstStyle/>
          <a:p>
            <a:pPr marL="0" lvl="0" indent="0">
              <a:lnSpc>
                <a:spcPts val="2295"/>
              </a:lnSpc>
              <a:spcBef>
                <a:spcPct val="0"/>
              </a:spcBef>
            </a:pPr>
            <a:r>
              <a:rPr lang="en-US" sz="3200" b="1" spc="102" dirty="0">
                <a:solidFill>
                  <a:srgbClr val="303030"/>
                </a:solidFill>
                <a:latin typeface="Quicksand Semi-Bold"/>
              </a:rPr>
              <a:t>60% of schools have a good understanding of SEND need across their setting</a:t>
            </a:r>
            <a:br>
              <a:rPr lang="en-US" sz="3200" b="1" spc="102" dirty="0">
                <a:solidFill>
                  <a:srgbClr val="303030"/>
                </a:solidFill>
                <a:latin typeface="Quicksand Semi-Bold"/>
              </a:rPr>
            </a:br>
            <a:endParaRPr lang="en-US" sz="3200" b="1" spc="102" dirty="0">
              <a:solidFill>
                <a:srgbClr val="303030"/>
              </a:solidFill>
              <a:latin typeface="Quicksand Semi-Bold"/>
            </a:endParaRPr>
          </a:p>
          <a:p>
            <a:pPr marL="0" lvl="0" indent="0">
              <a:lnSpc>
                <a:spcPts val="2295"/>
              </a:lnSpc>
              <a:spcBef>
                <a:spcPct val="0"/>
              </a:spcBef>
            </a:pPr>
            <a:r>
              <a:rPr lang="en-US" sz="3200" b="1" spc="102" dirty="0">
                <a:solidFill>
                  <a:srgbClr val="303030"/>
                </a:solidFill>
                <a:latin typeface="Quicksand Semi-Bold"/>
              </a:rPr>
              <a:t>In more than 75% of schools, SEND support plans are reviewed at least termly </a:t>
            </a:r>
            <a:br>
              <a:rPr lang="en-US" sz="3200" b="1" spc="102" dirty="0">
                <a:solidFill>
                  <a:srgbClr val="303030"/>
                </a:solidFill>
                <a:latin typeface="Quicksand Semi-Bold"/>
              </a:rPr>
            </a:br>
            <a:br>
              <a:rPr lang="en-US" sz="3200" b="1" spc="102" dirty="0">
                <a:solidFill>
                  <a:srgbClr val="303030"/>
                </a:solidFill>
                <a:latin typeface="Quicksand Semi-Bold"/>
              </a:rPr>
            </a:br>
            <a:r>
              <a:rPr lang="en-US" sz="3200" b="1" spc="102" dirty="0">
                <a:solidFill>
                  <a:srgbClr val="303030"/>
                </a:solidFill>
                <a:latin typeface="Quicksand Semi-Bold"/>
              </a:rPr>
              <a:t>55% of schools use at least one evidenced-based intervention for learners with SEND</a:t>
            </a:r>
            <a:br>
              <a:rPr lang="en-US" sz="3200" b="1" spc="102" dirty="0">
                <a:solidFill>
                  <a:srgbClr val="303030"/>
                </a:solidFill>
                <a:latin typeface="Quicksand Semi-Bold"/>
              </a:rPr>
            </a:br>
            <a:r>
              <a:rPr lang="en-US" sz="3200" b="1" spc="102" dirty="0">
                <a:solidFill>
                  <a:srgbClr val="303030"/>
                </a:solidFill>
                <a:latin typeface="Quicksand Semi-Bold"/>
              </a:rPr>
              <a:t> </a:t>
            </a:r>
          </a:p>
          <a:p>
            <a:pPr marL="0" lvl="0" indent="0">
              <a:lnSpc>
                <a:spcPts val="2295"/>
              </a:lnSpc>
              <a:spcBef>
                <a:spcPct val="0"/>
              </a:spcBef>
            </a:pPr>
            <a:r>
              <a:rPr lang="en-US" sz="3200" b="1" spc="102" dirty="0">
                <a:solidFill>
                  <a:srgbClr val="303030"/>
                </a:solidFill>
                <a:latin typeface="Quicksand Semi-Bold"/>
              </a:rPr>
              <a:t>25% of schools use entry/exit data to evaluate efficacy of interventions.</a:t>
            </a:r>
            <a:br>
              <a:rPr lang="en-US" sz="3200" b="1" spc="102" dirty="0">
                <a:solidFill>
                  <a:srgbClr val="303030"/>
                </a:solidFill>
                <a:latin typeface="Quicksand Semi-Bold"/>
              </a:rPr>
            </a:br>
            <a:r>
              <a:rPr lang="en-US" sz="3200" b="1" spc="102" dirty="0">
                <a:solidFill>
                  <a:srgbClr val="303030"/>
                </a:solidFill>
                <a:latin typeface="Quicksand Semi-Bold"/>
              </a:rPr>
              <a:t> </a:t>
            </a:r>
          </a:p>
          <a:p>
            <a:pPr marL="0" lvl="0" indent="0">
              <a:lnSpc>
                <a:spcPts val="2295"/>
              </a:lnSpc>
              <a:spcBef>
                <a:spcPct val="0"/>
              </a:spcBef>
            </a:pPr>
            <a:r>
              <a:rPr lang="en-US" sz="3200" b="1" spc="102" dirty="0">
                <a:solidFill>
                  <a:srgbClr val="303030"/>
                </a:solidFill>
                <a:latin typeface="Quicksand Semi-Bold"/>
              </a:rPr>
              <a:t>80% of schools should introduce or strengthen their provision mapping, especially for whole school mapping and cost analysis </a:t>
            </a:r>
            <a:br>
              <a:rPr lang="en-US" sz="3200" b="1" spc="102" dirty="0">
                <a:solidFill>
                  <a:srgbClr val="303030"/>
                </a:solidFill>
                <a:latin typeface="Quicksand Semi-Bold"/>
              </a:rPr>
            </a:br>
            <a:br>
              <a:rPr lang="en-US" sz="1700" b="1" u="none" spc="102" dirty="0">
                <a:solidFill>
                  <a:srgbClr val="303030"/>
                </a:solidFill>
                <a:latin typeface="Quicksand Semi-Bold"/>
              </a:rPr>
            </a:br>
            <a:endParaRPr lang="en-US" sz="1700" b="1" u="none" spc="102" dirty="0">
              <a:solidFill>
                <a:srgbClr val="303030"/>
              </a:solidFill>
              <a:latin typeface="Quicksand Semi-Bold"/>
            </a:endParaRPr>
          </a:p>
        </p:txBody>
      </p:sp>
      <p:sp>
        <p:nvSpPr>
          <p:cNvPr id="16" name="TextBox 16"/>
          <p:cNvSpPr txBox="1"/>
          <p:nvPr/>
        </p:nvSpPr>
        <p:spPr>
          <a:xfrm>
            <a:off x="1504950" y="3284633"/>
            <a:ext cx="12772276" cy="667812"/>
          </a:xfrm>
          <a:prstGeom prst="rect">
            <a:avLst/>
          </a:prstGeom>
        </p:spPr>
        <p:txBody>
          <a:bodyPr wrap="square" lIns="0" tIns="0" rIns="0" bIns="0" rtlCol="0" anchor="t">
            <a:spAutoFit/>
          </a:bodyPr>
          <a:lstStyle/>
          <a:p>
            <a:pPr>
              <a:lnSpc>
                <a:spcPts val="5076"/>
              </a:lnSpc>
            </a:pPr>
            <a:r>
              <a:rPr lang="en-US" sz="4700" dirty="0">
                <a:solidFill>
                  <a:srgbClr val="303030"/>
                </a:solidFill>
                <a:latin typeface="Bobby Jones Soft"/>
              </a:rPr>
              <a:t>Theme 5- Provision mapping</a:t>
            </a:r>
          </a:p>
        </p:txBody>
      </p:sp>
    </p:spTree>
    <p:extLst>
      <p:ext uri="{BB962C8B-B14F-4D97-AF65-F5344CB8AC3E}">
        <p14:creationId xmlns:p14="http://schemas.microsoft.com/office/powerpoint/2010/main" val="1568288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010774" y="-134681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0000"/>
            </a:blip>
            <a:stretch>
              <a:fillRect t="-9259" b="-9259"/>
            </a:stretch>
          </a:blipFill>
        </p:spPr>
        <p:txBody>
          <a:bodyPr/>
          <a:lstStyle/>
          <a:p>
            <a:endParaRPr lang="en-GB"/>
          </a:p>
        </p:txBody>
      </p:sp>
      <p:sp>
        <p:nvSpPr>
          <p:cNvPr id="3" name="Freeform 3"/>
          <p:cNvSpPr/>
          <p:nvPr/>
        </p:nvSpPr>
        <p:spPr>
          <a:xfrm>
            <a:off x="-1247658" y="8951076"/>
            <a:ext cx="4552716" cy="951932"/>
          </a:xfrm>
          <a:custGeom>
            <a:avLst/>
            <a:gdLst/>
            <a:ahLst/>
            <a:cxnLst/>
            <a:rect l="l" t="t" r="r" b="b"/>
            <a:pathLst>
              <a:path w="4552716" h="951932">
                <a:moveTo>
                  <a:pt x="0" y="0"/>
                </a:moveTo>
                <a:lnTo>
                  <a:pt x="4552716" y="0"/>
                </a:lnTo>
                <a:lnTo>
                  <a:pt x="4552716" y="951932"/>
                </a:lnTo>
                <a:lnTo>
                  <a:pt x="0" y="9519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rot="-5400000">
            <a:off x="17075066" y="2734507"/>
            <a:ext cx="3007901" cy="2639433"/>
          </a:xfrm>
          <a:custGeom>
            <a:avLst/>
            <a:gdLst/>
            <a:ahLst/>
            <a:cxnLst/>
            <a:rect l="l" t="t" r="r" b="b"/>
            <a:pathLst>
              <a:path w="3007901" h="2639433">
                <a:moveTo>
                  <a:pt x="0" y="0"/>
                </a:moveTo>
                <a:lnTo>
                  <a:pt x="3007901" y="0"/>
                </a:lnTo>
                <a:lnTo>
                  <a:pt x="3007901" y="2639433"/>
                </a:lnTo>
                <a:lnTo>
                  <a:pt x="0" y="26394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15653530" y="-1851199"/>
            <a:ext cx="3211541" cy="3285464"/>
          </a:xfrm>
          <a:custGeom>
            <a:avLst/>
            <a:gdLst/>
            <a:ahLst/>
            <a:cxnLst/>
            <a:rect l="l" t="t" r="r" b="b"/>
            <a:pathLst>
              <a:path w="3211541" h="3285464">
                <a:moveTo>
                  <a:pt x="0" y="0"/>
                </a:moveTo>
                <a:lnTo>
                  <a:pt x="3211540" y="0"/>
                </a:lnTo>
                <a:lnTo>
                  <a:pt x="3211540" y="3285464"/>
                </a:lnTo>
                <a:lnTo>
                  <a:pt x="0" y="32854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Freeform 6"/>
          <p:cNvSpPr/>
          <p:nvPr/>
        </p:nvSpPr>
        <p:spPr>
          <a:xfrm>
            <a:off x="10880149" y="9258300"/>
            <a:ext cx="3961336" cy="3644429"/>
          </a:xfrm>
          <a:custGeom>
            <a:avLst/>
            <a:gdLst/>
            <a:ahLst/>
            <a:cxnLst/>
            <a:rect l="l" t="t" r="r" b="b"/>
            <a:pathLst>
              <a:path w="3961336" h="3644429">
                <a:moveTo>
                  <a:pt x="0" y="0"/>
                </a:moveTo>
                <a:lnTo>
                  <a:pt x="3961336" y="0"/>
                </a:lnTo>
                <a:lnTo>
                  <a:pt x="3961336" y="3644429"/>
                </a:lnTo>
                <a:lnTo>
                  <a:pt x="0" y="36444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7" name="Freeform 7"/>
          <p:cNvSpPr/>
          <p:nvPr/>
        </p:nvSpPr>
        <p:spPr>
          <a:xfrm>
            <a:off x="11256597" y="454272"/>
            <a:ext cx="3208440" cy="647522"/>
          </a:xfrm>
          <a:custGeom>
            <a:avLst/>
            <a:gdLst/>
            <a:ahLst/>
            <a:cxnLst/>
            <a:rect l="l" t="t" r="r" b="b"/>
            <a:pathLst>
              <a:path w="3208440" h="647522">
                <a:moveTo>
                  <a:pt x="0" y="0"/>
                </a:moveTo>
                <a:lnTo>
                  <a:pt x="3208440" y="0"/>
                </a:lnTo>
                <a:lnTo>
                  <a:pt x="3208440" y="647521"/>
                </a:lnTo>
                <a:lnTo>
                  <a:pt x="0" y="64752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8" name="Freeform 8"/>
          <p:cNvSpPr/>
          <p:nvPr/>
        </p:nvSpPr>
        <p:spPr>
          <a:xfrm>
            <a:off x="6146757" y="9258300"/>
            <a:ext cx="3211541" cy="3285464"/>
          </a:xfrm>
          <a:custGeom>
            <a:avLst/>
            <a:gdLst/>
            <a:ahLst/>
            <a:cxnLst/>
            <a:rect l="l" t="t" r="r" b="b"/>
            <a:pathLst>
              <a:path w="3211541" h="3285464">
                <a:moveTo>
                  <a:pt x="0" y="0"/>
                </a:moveTo>
                <a:lnTo>
                  <a:pt x="3211541" y="0"/>
                </a:lnTo>
                <a:lnTo>
                  <a:pt x="3211541" y="3285464"/>
                </a:lnTo>
                <a:lnTo>
                  <a:pt x="0" y="32854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p:nvPr/>
        </p:nvSpPr>
        <p:spPr>
          <a:xfrm>
            <a:off x="15996454" y="8318627"/>
            <a:ext cx="2868616" cy="2582405"/>
          </a:xfrm>
          <a:custGeom>
            <a:avLst/>
            <a:gdLst/>
            <a:ahLst/>
            <a:cxnLst/>
            <a:rect l="l" t="t" r="r" b="b"/>
            <a:pathLst>
              <a:path w="2868616" h="2582405">
                <a:moveTo>
                  <a:pt x="0" y="0"/>
                </a:moveTo>
                <a:lnTo>
                  <a:pt x="2868616" y="0"/>
                </a:lnTo>
                <a:lnTo>
                  <a:pt x="2868616" y="2582405"/>
                </a:lnTo>
                <a:lnTo>
                  <a:pt x="0" y="258240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0" name="Freeform 10"/>
          <p:cNvSpPr/>
          <p:nvPr/>
        </p:nvSpPr>
        <p:spPr>
          <a:xfrm>
            <a:off x="3594959" y="-1237622"/>
            <a:ext cx="2551798" cy="2475244"/>
          </a:xfrm>
          <a:custGeom>
            <a:avLst/>
            <a:gdLst/>
            <a:ahLst/>
            <a:cxnLst/>
            <a:rect l="l" t="t" r="r" b="b"/>
            <a:pathLst>
              <a:path w="2551798" h="2475244">
                <a:moveTo>
                  <a:pt x="0" y="0"/>
                </a:moveTo>
                <a:lnTo>
                  <a:pt x="2551798" y="0"/>
                </a:lnTo>
                <a:lnTo>
                  <a:pt x="2551798" y="2475244"/>
                </a:lnTo>
                <a:lnTo>
                  <a:pt x="0" y="24752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1" name="Freeform 11"/>
          <p:cNvSpPr/>
          <p:nvPr/>
        </p:nvSpPr>
        <p:spPr>
          <a:xfrm>
            <a:off x="7970146" y="-835982"/>
            <a:ext cx="1222977" cy="1753372"/>
          </a:xfrm>
          <a:custGeom>
            <a:avLst/>
            <a:gdLst/>
            <a:ahLst/>
            <a:cxnLst/>
            <a:rect l="l" t="t" r="r" b="b"/>
            <a:pathLst>
              <a:path w="1222977" h="1753372">
                <a:moveTo>
                  <a:pt x="0" y="0"/>
                </a:moveTo>
                <a:lnTo>
                  <a:pt x="1222977" y="0"/>
                </a:lnTo>
                <a:lnTo>
                  <a:pt x="1222977" y="1753373"/>
                </a:lnTo>
                <a:lnTo>
                  <a:pt x="0" y="175337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2" name="Freeform 12"/>
          <p:cNvSpPr/>
          <p:nvPr/>
        </p:nvSpPr>
        <p:spPr>
          <a:xfrm>
            <a:off x="306083" y="-262531"/>
            <a:ext cx="973602" cy="2728649"/>
          </a:xfrm>
          <a:custGeom>
            <a:avLst/>
            <a:gdLst/>
            <a:ahLst/>
            <a:cxnLst/>
            <a:rect l="l" t="t" r="r" b="b"/>
            <a:pathLst>
              <a:path w="973602" h="2728649">
                <a:moveTo>
                  <a:pt x="0" y="0"/>
                </a:moveTo>
                <a:lnTo>
                  <a:pt x="973602" y="0"/>
                </a:lnTo>
                <a:lnTo>
                  <a:pt x="973602" y="2728649"/>
                </a:lnTo>
                <a:lnTo>
                  <a:pt x="0" y="272864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GB"/>
          </a:p>
        </p:txBody>
      </p:sp>
      <p:sp>
        <p:nvSpPr>
          <p:cNvPr id="14" name="TextBox 14"/>
          <p:cNvSpPr txBox="1"/>
          <p:nvPr/>
        </p:nvSpPr>
        <p:spPr>
          <a:xfrm>
            <a:off x="1504950" y="2412587"/>
            <a:ext cx="10306050" cy="995016"/>
          </a:xfrm>
          <a:prstGeom prst="rect">
            <a:avLst/>
          </a:prstGeom>
        </p:spPr>
        <p:txBody>
          <a:bodyPr wrap="square" lIns="0" tIns="0" rIns="0" bIns="0" rtlCol="0" anchor="t">
            <a:spAutoFit/>
          </a:bodyPr>
          <a:lstStyle/>
          <a:p>
            <a:pPr>
              <a:lnSpc>
                <a:spcPts val="7560"/>
              </a:lnSpc>
            </a:pPr>
            <a:r>
              <a:rPr lang="en-US" sz="7000" dirty="0">
                <a:solidFill>
                  <a:srgbClr val="303030"/>
                </a:solidFill>
                <a:latin typeface="Bobby Jones Soft"/>
              </a:rPr>
              <a:t>Analysis of findings </a:t>
            </a:r>
          </a:p>
        </p:txBody>
      </p:sp>
      <p:sp>
        <p:nvSpPr>
          <p:cNvPr id="15" name="TextBox 15"/>
          <p:cNvSpPr txBox="1"/>
          <p:nvPr/>
        </p:nvSpPr>
        <p:spPr>
          <a:xfrm>
            <a:off x="1504950" y="4400818"/>
            <a:ext cx="15106650" cy="4449038"/>
          </a:xfrm>
          <a:prstGeom prst="rect">
            <a:avLst/>
          </a:prstGeom>
        </p:spPr>
        <p:txBody>
          <a:bodyPr wrap="square" lIns="0" tIns="0" rIns="0" bIns="0" rtlCol="0" anchor="t">
            <a:spAutoFit/>
          </a:bodyPr>
          <a:lstStyle/>
          <a:p>
            <a:pPr marL="0" lvl="0" indent="0">
              <a:lnSpc>
                <a:spcPts val="2295"/>
              </a:lnSpc>
              <a:spcBef>
                <a:spcPct val="0"/>
              </a:spcBef>
            </a:pPr>
            <a:r>
              <a:rPr lang="en-US" sz="3200" b="1" spc="102" dirty="0">
                <a:solidFill>
                  <a:srgbClr val="303030"/>
                </a:solidFill>
                <a:latin typeface="Quicksand Semi-Bold"/>
              </a:rPr>
              <a:t>In over 80% of schools, staff are confident when identifying when a learner may need additional support or assessment </a:t>
            </a:r>
          </a:p>
          <a:p>
            <a:pPr marL="0" lvl="0" indent="0">
              <a:lnSpc>
                <a:spcPts val="2295"/>
              </a:lnSpc>
              <a:spcBef>
                <a:spcPct val="0"/>
              </a:spcBef>
            </a:pPr>
            <a:br>
              <a:rPr lang="en-US" sz="3200" b="1" spc="102" dirty="0">
                <a:solidFill>
                  <a:srgbClr val="303030"/>
                </a:solidFill>
                <a:latin typeface="Quicksand Semi-Bold"/>
              </a:rPr>
            </a:br>
            <a:r>
              <a:rPr lang="en-US" sz="3200" b="1" spc="102" dirty="0">
                <a:solidFill>
                  <a:srgbClr val="303030"/>
                </a:solidFill>
                <a:latin typeface="Quicksand Semi-Bold"/>
              </a:rPr>
              <a:t>in 95% of schools, TA’s and teachers know their students well &amp; know who to contact in school to raise concerns around unmet SEND needs</a:t>
            </a:r>
          </a:p>
          <a:p>
            <a:pPr marL="0" lvl="0" indent="0">
              <a:lnSpc>
                <a:spcPts val="2295"/>
              </a:lnSpc>
              <a:spcBef>
                <a:spcPct val="0"/>
              </a:spcBef>
            </a:pPr>
            <a:br>
              <a:rPr lang="en-US" sz="1700" b="1" u="none" spc="102" dirty="0">
                <a:solidFill>
                  <a:srgbClr val="303030"/>
                </a:solidFill>
                <a:latin typeface="Quicksand Semi-Bold"/>
              </a:rPr>
            </a:br>
            <a:r>
              <a:rPr lang="en-US" sz="3200" b="1" u="none" spc="102" dirty="0">
                <a:solidFill>
                  <a:srgbClr val="303030"/>
                </a:solidFill>
                <a:latin typeface="Quicksand Semi-Bold"/>
              </a:rPr>
              <a:t>In all settings, the schools’ process for accessing additional support includes ensuring </a:t>
            </a:r>
            <a:r>
              <a:rPr lang="en-US" sz="3200" b="1" spc="102" dirty="0">
                <a:solidFill>
                  <a:srgbClr val="303030"/>
                </a:solidFill>
                <a:latin typeface="Quicksand Semi-Bold"/>
              </a:rPr>
              <a:t>learner access to high quality first teaching. </a:t>
            </a:r>
          </a:p>
          <a:p>
            <a:pPr marL="0" lvl="0" indent="0">
              <a:lnSpc>
                <a:spcPts val="2295"/>
              </a:lnSpc>
              <a:spcBef>
                <a:spcPct val="0"/>
              </a:spcBef>
            </a:pPr>
            <a:endParaRPr lang="en-US" sz="3200" b="1" u="none" spc="102" dirty="0">
              <a:solidFill>
                <a:srgbClr val="303030"/>
              </a:solidFill>
              <a:latin typeface="Quicksand Semi-Bold"/>
            </a:endParaRPr>
          </a:p>
          <a:p>
            <a:pPr marL="0" lvl="0" indent="0">
              <a:lnSpc>
                <a:spcPts val="2295"/>
              </a:lnSpc>
              <a:spcBef>
                <a:spcPct val="0"/>
              </a:spcBef>
            </a:pPr>
            <a:r>
              <a:rPr lang="en-US" sz="3200" b="1" spc="102" dirty="0">
                <a:solidFill>
                  <a:srgbClr val="303030"/>
                </a:solidFill>
                <a:latin typeface="Quicksand Semi-Bold"/>
              </a:rPr>
              <a:t>78</a:t>
            </a:r>
            <a:r>
              <a:rPr lang="en-US" sz="3200" b="1" u="none" spc="102" dirty="0">
                <a:solidFill>
                  <a:srgbClr val="303030"/>
                </a:solidFill>
                <a:latin typeface="Quicksand Semi-Bold"/>
              </a:rPr>
              <a:t>% of settings ensure their SEND register is updated termly </a:t>
            </a:r>
            <a:br>
              <a:rPr lang="en-US" sz="3200" b="1" u="none" spc="102" dirty="0">
                <a:solidFill>
                  <a:srgbClr val="303030"/>
                </a:solidFill>
                <a:latin typeface="Quicksand Semi-Bold"/>
              </a:rPr>
            </a:br>
            <a:br>
              <a:rPr lang="en-US" sz="3200" b="1" u="none" spc="102" dirty="0">
                <a:solidFill>
                  <a:srgbClr val="303030"/>
                </a:solidFill>
                <a:latin typeface="Quicksand Semi-Bold"/>
              </a:rPr>
            </a:br>
            <a:r>
              <a:rPr lang="en-US" sz="3200" b="1" u="none" spc="102" dirty="0">
                <a:solidFill>
                  <a:srgbClr val="303030"/>
                </a:solidFill>
                <a:latin typeface="Quicksand Semi-Bold"/>
              </a:rPr>
              <a:t>85% of schools require more access or quicker access to specialist support (e.g. speech &amp; language)</a:t>
            </a:r>
            <a:br>
              <a:rPr lang="en-US" sz="3200" b="1" u="none" spc="102" dirty="0">
                <a:solidFill>
                  <a:srgbClr val="303030"/>
                </a:solidFill>
                <a:latin typeface="Quicksand Semi-Bold"/>
              </a:rPr>
            </a:br>
            <a:br>
              <a:rPr lang="en-US" sz="3200" b="1" u="none" spc="102" dirty="0">
                <a:solidFill>
                  <a:srgbClr val="303030"/>
                </a:solidFill>
                <a:latin typeface="Quicksand Semi-Bold"/>
              </a:rPr>
            </a:br>
            <a:r>
              <a:rPr lang="en-US" sz="3200" b="1" u="none" spc="102" dirty="0">
                <a:solidFill>
                  <a:srgbClr val="303030"/>
                </a:solidFill>
                <a:latin typeface="Quicksand Semi-Bold"/>
              </a:rPr>
              <a:t>66% of schools could further develop assessment tools for SEND</a:t>
            </a:r>
          </a:p>
        </p:txBody>
      </p:sp>
      <p:sp>
        <p:nvSpPr>
          <p:cNvPr id="16" name="TextBox 16"/>
          <p:cNvSpPr txBox="1"/>
          <p:nvPr/>
        </p:nvSpPr>
        <p:spPr>
          <a:xfrm>
            <a:off x="1504950" y="3284633"/>
            <a:ext cx="12772276" cy="667812"/>
          </a:xfrm>
          <a:prstGeom prst="rect">
            <a:avLst/>
          </a:prstGeom>
        </p:spPr>
        <p:txBody>
          <a:bodyPr wrap="square" lIns="0" tIns="0" rIns="0" bIns="0" rtlCol="0" anchor="t">
            <a:spAutoFit/>
          </a:bodyPr>
          <a:lstStyle/>
          <a:p>
            <a:pPr>
              <a:lnSpc>
                <a:spcPts val="5076"/>
              </a:lnSpc>
            </a:pPr>
            <a:r>
              <a:rPr lang="en-US" sz="4700" dirty="0">
                <a:solidFill>
                  <a:srgbClr val="303030"/>
                </a:solidFill>
                <a:latin typeface="Bobby Jones Soft"/>
              </a:rPr>
              <a:t>Theme 6- identification of need</a:t>
            </a:r>
          </a:p>
        </p:txBody>
      </p:sp>
    </p:spTree>
    <p:extLst>
      <p:ext uri="{BB962C8B-B14F-4D97-AF65-F5344CB8AC3E}">
        <p14:creationId xmlns:p14="http://schemas.microsoft.com/office/powerpoint/2010/main" val="3401233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010774" y="-134681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0000"/>
            </a:blip>
            <a:stretch>
              <a:fillRect t="-9259" b="-9259"/>
            </a:stretch>
          </a:blipFill>
        </p:spPr>
        <p:txBody>
          <a:bodyPr/>
          <a:lstStyle/>
          <a:p>
            <a:endParaRPr lang="en-GB"/>
          </a:p>
        </p:txBody>
      </p:sp>
      <p:sp>
        <p:nvSpPr>
          <p:cNvPr id="3" name="Freeform 3"/>
          <p:cNvSpPr/>
          <p:nvPr/>
        </p:nvSpPr>
        <p:spPr>
          <a:xfrm>
            <a:off x="-1247658" y="8951076"/>
            <a:ext cx="4552716" cy="951932"/>
          </a:xfrm>
          <a:custGeom>
            <a:avLst/>
            <a:gdLst/>
            <a:ahLst/>
            <a:cxnLst/>
            <a:rect l="l" t="t" r="r" b="b"/>
            <a:pathLst>
              <a:path w="4552716" h="951932">
                <a:moveTo>
                  <a:pt x="0" y="0"/>
                </a:moveTo>
                <a:lnTo>
                  <a:pt x="4552716" y="0"/>
                </a:lnTo>
                <a:lnTo>
                  <a:pt x="4552716" y="951932"/>
                </a:lnTo>
                <a:lnTo>
                  <a:pt x="0" y="9519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rot="-5400000">
            <a:off x="17075066" y="2734507"/>
            <a:ext cx="3007901" cy="2639433"/>
          </a:xfrm>
          <a:custGeom>
            <a:avLst/>
            <a:gdLst/>
            <a:ahLst/>
            <a:cxnLst/>
            <a:rect l="l" t="t" r="r" b="b"/>
            <a:pathLst>
              <a:path w="3007901" h="2639433">
                <a:moveTo>
                  <a:pt x="0" y="0"/>
                </a:moveTo>
                <a:lnTo>
                  <a:pt x="3007901" y="0"/>
                </a:lnTo>
                <a:lnTo>
                  <a:pt x="3007901" y="2639433"/>
                </a:lnTo>
                <a:lnTo>
                  <a:pt x="0" y="26394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15653530" y="-1851199"/>
            <a:ext cx="3211541" cy="3285464"/>
          </a:xfrm>
          <a:custGeom>
            <a:avLst/>
            <a:gdLst/>
            <a:ahLst/>
            <a:cxnLst/>
            <a:rect l="l" t="t" r="r" b="b"/>
            <a:pathLst>
              <a:path w="3211541" h="3285464">
                <a:moveTo>
                  <a:pt x="0" y="0"/>
                </a:moveTo>
                <a:lnTo>
                  <a:pt x="3211540" y="0"/>
                </a:lnTo>
                <a:lnTo>
                  <a:pt x="3211540" y="3285464"/>
                </a:lnTo>
                <a:lnTo>
                  <a:pt x="0" y="32854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Freeform 6"/>
          <p:cNvSpPr/>
          <p:nvPr/>
        </p:nvSpPr>
        <p:spPr>
          <a:xfrm>
            <a:off x="10880149" y="9258300"/>
            <a:ext cx="3961336" cy="3644429"/>
          </a:xfrm>
          <a:custGeom>
            <a:avLst/>
            <a:gdLst/>
            <a:ahLst/>
            <a:cxnLst/>
            <a:rect l="l" t="t" r="r" b="b"/>
            <a:pathLst>
              <a:path w="3961336" h="3644429">
                <a:moveTo>
                  <a:pt x="0" y="0"/>
                </a:moveTo>
                <a:lnTo>
                  <a:pt x="3961336" y="0"/>
                </a:lnTo>
                <a:lnTo>
                  <a:pt x="3961336" y="3644429"/>
                </a:lnTo>
                <a:lnTo>
                  <a:pt x="0" y="36444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7" name="Freeform 7"/>
          <p:cNvSpPr/>
          <p:nvPr/>
        </p:nvSpPr>
        <p:spPr>
          <a:xfrm>
            <a:off x="11256597" y="454272"/>
            <a:ext cx="3208440" cy="647522"/>
          </a:xfrm>
          <a:custGeom>
            <a:avLst/>
            <a:gdLst/>
            <a:ahLst/>
            <a:cxnLst/>
            <a:rect l="l" t="t" r="r" b="b"/>
            <a:pathLst>
              <a:path w="3208440" h="647522">
                <a:moveTo>
                  <a:pt x="0" y="0"/>
                </a:moveTo>
                <a:lnTo>
                  <a:pt x="3208440" y="0"/>
                </a:lnTo>
                <a:lnTo>
                  <a:pt x="3208440" y="647521"/>
                </a:lnTo>
                <a:lnTo>
                  <a:pt x="0" y="64752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8" name="Freeform 8"/>
          <p:cNvSpPr/>
          <p:nvPr/>
        </p:nvSpPr>
        <p:spPr>
          <a:xfrm>
            <a:off x="6146757" y="9258300"/>
            <a:ext cx="3211541" cy="3285464"/>
          </a:xfrm>
          <a:custGeom>
            <a:avLst/>
            <a:gdLst/>
            <a:ahLst/>
            <a:cxnLst/>
            <a:rect l="l" t="t" r="r" b="b"/>
            <a:pathLst>
              <a:path w="3211541" h="3285464">
                <a:moveTo>
                  <a:pt x="0" y="0"/>
                </a:moveTo>
                <a:lnTo>
                  <a:pt x="3211541" y="0"/>
                </a:lnTo>
                <a:lnTo>
                  <a:pt x="3211541" y="3285464"/>
                </a:lnTo>
                <a:lnTo>
                  <a:pt x="0" y="32854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p:nvPr/>
        </p:nvSpPr>
        <p:spPr>
          <a:xfrm>
            <a:off x="15996454" y="8318627"/>
            <a:ext cx="2868616" cy="2582405"/>
          </a:xfrm>
          <a:custGeom>
            <a:avLst/>
            <a:gdLst/>
            <a:ahLst/>
            <a:cxnLst/>
            <a:rect l="l" t="t" r="r" b="b"/>
            <a:pathLst>
              <a:path w="2868616" h="2582405">
                <a:moveTo>
                  <a:pt x="0" y="0"/>
                </a:moveTo>
                <a:lnTo>
                  <a:pt x="2868616" y="0"/>
                </a:lnTo>
                <a:lnTo>
                  <a:pt x="2868616" y="2582405"/>
                </a:lnTo>
                <a:lnTo>
                  <a:pt x="0" y="258240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0" name="Freeform 10"/>
          <p:cNvSpPr/>
          <p:nvPr/>
        </p:nvSpPr>
        <p:spPr>
          <a:xfrm>
            <a:off x="3594959" y="-1237622"/>
            <a:ext cx="2551798" cy="2475244"/>
          </a:xfrm>
          <a:custGeom>
            <a:avLst/>
            <a:gdLst/>
            <a:ahLst/>
            <a:cxnLst/>
            <a:rect l="l" t="t" r="r" b="b"/>
            <a:pathLst>
              <a:path w="2551798" h="2475244">
                <a:moveTo>
                  <a:pt x="0" y="0"/>
                </a:moveTo>
                <a:lnTo>
                  <a:pt x="2551798" y="0"/>
                </a:lnTo>
                <a:lnTo>
                  <a:pt x="2551798" y="2475244"/>
                </a:lnTo>
                <a:lnTo>
                  <a:pt x="0" y="24752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1" name="Freeform 11"/>
          <p:cNvSpPr/>
          <p:nvPr/>
        </p:nvSpPr>
        <p:spPr>
          <a:xfrm>
            <a:off x="7970146" y="-835982"/>
            <a:ext cx="1222977" cy="1753372"/>
          </a:xfrm>
          <a:custGeom>
            <a:avLst/>
            <a:gdLst/>
            <a:ahLst/>
            <a:cxnLst/>
            <a:rect l="l" t="t" r="r" b="b"/>
            <a:pathLst>
              <a:path w="1222977" h="1753372">
                <a:moveTo>
                  <a:pt x="0" y="0"/>
                </a:moveTo>
                <a:lnTo>
                  <a:pt x="1222977" y="0"/>
                </a:lnTo>
                <a:lnTo>
                  <a:pt x="1222977" y="1753373"/>
                </a:lnTo>
                <a:lnTo>
                  <a:pt x="0" y="175337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2" name="Freeform 12"/>
          <p:cNvSpPr/>
          <p:nvPr/>
        </p:nvSpPr>
        <p:spPr>
          <a:xfrm>
            <a:off x="306083" y="-262531"/>
            <a:ext cx="973602" cy="2728649"/>
          </a:xfrm>
          <a:custGeom>
            <a:avLst/>
            <a:gdLst/>
            <a:ahLst/>
            <a:cxnLst/>
            <a:rect l="l" t="t" r="r" b="b"/>
            <a:pathLst>
              <a:path w="973602" h="2728649">
                <a:moveTo>
                  <a:pt x="0" y="0"/>
                </a:moveTo>
                <a:lnTo>
                  <a:pt x="973602" y="0"/>
                </a:lnTo>
                <a:lnTo>
                  <a:pt x="973602" y="2728649"/>
                </a:lnTo>
                <a:lnTo>
                  <a:pt x="0" y="272864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GB"/>
          </a:p>
        </p:txBody>
      </p:sp>
      <p:sp>
        <p:nvSpPr>
          <p:cNvPr id="14" name="TextBox 14"/>
          <p:cNvSpPr txBox="1"/>
          <p:nvPr/>
        </p:nvSpPr>
        <p:spPr>
          <a:xfrm>
            <a:off x="1504950" y="2412587"/>
            <a:ext cx="10306050" cy="995016"/>
          </a:xfrm>
          <a:prstGeom prst="rect">
            <a:avLst/>
          </a:prstGeom>
        </p:spPr>
        <p:txBody>
          <a:bodyPr wrap="square" lIns="0" tIns="0" rIns="0" bIns="0" rtlCol="0" anchor="t">
            <a:spAutoFit/>
          </a:bodyPr>
          <a:lstStyle/>
          <a:p>
            <a:pPr>
              <a:lnSpc>
                <a:spcPts val="7560"/>
              </a:lnSpc>
            </a:pPr>
            <a:r>
              <a:rPr lang="en-US" sz="7000" dirty="0">
                <a:solidFill>
                  <a:srgbClr val="303030"/>
                </a:solidFill>
                <a:latin typeface="Bobby Jones Soft"/>
              </a:rPr>
              <a:t>Analysis of findings </a:t>
            </a:r>
          </a:p>
        </p:txBody>
      </p:sp>
      <p:sp>
        <p:nvSpPr>
          <p:cNvPr id="15" name="TextBox 15"/>
          <p:cNvSpPr txBox="1"/>
          <p:nvPr/>
        </p:nvSpPr>
        <p:spPr>
          <a:xfrm>
            <a:off x="1504950" y="4400818"/>
            <a:ext cx="15106650" cy="4449038"/>
          </a:xfrm>
          <a:prstGeom prst="rect">
            <a:avLst/>
          </a:prstGeom>
        </p:spPr>
        <p:txBody>
          <a:bodyPr wrap="square" lIns="0" tIns="0" rIns="0" bIns="0" rtlCol="0" anchor="t">
            <a:spAutoFit/>
          </a:bodyPr>
          <a:lstStyle/>
          <a:p>
            <a:pPr marL="0" lvl="0" indent="0">
              <a:lnSpc>
                <a:spcPts val="2295"/>
              </a:lnSpc>
              <a:spcBef>
                <a:spcPct val="0"/>
              </a:spcBef>
            </a:pPr>
            <a:r>
              <a:rPr lang="en-US" sz="3200" b="1" u="none" spc="102" dirty="0">
                <a:solidFill>
                  <a:srgbClr val="303030"/>
                </a:solidFill>
                <a:latin typeface="Quicksand Semi-Bold"/>
              </a:rPr>
              <a:t>85% of schools require more access or quicker access to specialist support (e.g. speech &amp; language)</a:t>
            </a:r>
            <a:br>
              <a:rPr lang="en-US" sz="3200" b="1" u="none" spc="102" dirty="0">
                <a:solidFill>
                  <a:srgbClr val="303030"/>
                </a:solidFill>
                <a:latin typeface="Quicksand Semi-Bold"/>
              </a:rPr>
            </a:br>
            <a:br>
              <a:rPr lang="en-US" sz="3200" b="1" u="none" spc="102" dirty="0">
                <a:solidFill>
                  <a:srgbClr val="303030"/>
                </a:solidFill>
                <a:latin typeface="Quicksand Semi-Bold"/>
              </a:rPr>
            </a:br>
            <a:r>
              <a:rPr lang="en-US" sz="3200" b="1" u="none" spc="102" dirty="0">
                <a:solidFill>
                  <a:srgbClr val="303030"/>
                </a:solidFill>
                <a:latin typeface="Quicksand Semi-Bold"/>
              </a:rPr>
              <a:t>75% of schools would like “more” access to Education Psychologists, SALT’s &amp; outreach support  </a:t>
            </a:r>
          </a:p>
          <a:p>
            <a:pPr marL="0" lvl="0" indent="0">
              <a:lnSpc>
                <a:spcPts val="2295"/>
              </a:lnSpc>
              <a:spcBef>
                <a:spcPct val="0"/>
              </a:spcBef>
            </a:pPr>
            <a:endParaRPr lang="en-US" sz="3200" b="1" spc="102" dirty="0">
              <a:solidFill>
                <a:srgbClr val="303030"/>
              </a:solidFill>
              <a:latin typeface="Quicksand Semi-Bold"/>
            </a:endParaRPr>
          </a:p>
          <a:p>
            <a:pPr marL="0" lvl="0" indent="0">
              <a:lnSpc>
                <a:spcPts val="2295"/>
              </a:lnSpc>
              <a:spcBef>
                <a:spcPct val="0"/>
              </a:spcBef>
            </a:pPr>
            <a:r>
              <a:rPr lang="en-US" sz="3200" b="1" u="none" spc="102" dirty="0">
                <a:solidFill>
                  <a:srgbClr val="303030"/>
                </a:solidFill>
                <a:latin typeface="Quicksand Semi-Bold"/>
              </a:rPr>
              <a:t>100% of settings would like support to access speech &amp; language support for their learners</a:t>
            </a:r>
          </a:p>
          <a:p>
            <a:pPr marL="0" lvl="0" indent="0">
              <a:lnSpc>
                <a:spcPts val="2295"/>
              </a:lnSpc>
              <a:spcBef>
                <a:spcPct val="0"/>
              </a:spcBef>
            </a:pPr>
            <a:endParaRPr lang="en-US" sz="3200" b="1" spc="102" dirty="0">
              <a:solidFill>
                <a:srgbClr val="303030"/>
              </a:solidFill>
              <a:latin typeface="Quicksand Semi-Bold"/>
            </a:endParaRPr>
          </a:p>
          <a:p>
            <a:pPr marL="0" lvl="0" indent="0">
              <a:lnSpc>
                <a:spcPts val="2295"/>
              </a:lnSpc>
              <a:spcBef>
                <a:spcPct val="0"/>
              </a:spcBef>
            </a:pPr>
            <a:r>
              <a:rPr lang="en-US" sz="3200" b="1" u="none" spc="102" dirty="0">
                <a:solidFill>
                  <a:srgbClr val="303030"/>
                </a:solidFill>
                <a:latin typeface="Quicksand Semi-Bold"/>
              </a:rPr>
              <a:t>Schools and settings would benefit from clarity around “ordinarily available provision” and the local continuum of support </a:t>
            </a:r>
          </a:p>
          <a:p>
            <a:pPr marL="0" lvl="0" indent="0">
              <a:lnSpc>
                <a:spcPts val="2295"/>
              </a:lnSpc>
              <a:spcBef>
                <a:spcPct val="0"/>
              </a:spcBef>
            </a:pPr>
            <a:endParaRPr lang="en-US" sz="3200" b="1" spc="102" dirty="0">
              <a:solidFill>
                <a:srgbClr val="303030"/>
              </a:solidFill>
              <a:latin typeface="Quicksand Semi-Bold"/>
            </a:endParaRPr>
          </a:p>
          <a:p>
            <a:pPr marL="0" lvl="0" indent="0">
              <a:lnSpc>
                <a:spcPts val="2295"/>
              </a:lnSpc>
              <a:spcBef>
                <a:spcPct val="0"/>
              </a:spcBef>
            </a:pPr>
            <a:r>
              <a:rPr lang="en-US" sz="3200" b="1" u="none" spc="102" dirty="0">
                <a:solidFill>
                  <a:srgbClr val="303030"/>
                </a:solidFill>
                <a:latin typeface="Quicksand Semi-Bold"/>
              </a:rPr>
              <a:t>All practitioners working with children with SEND should ensure the quality of intervention &amp; support planning is high (including SMART targets)</a:t>
            </a:r>
          </a:p>
        </p:txBody>
      </p:sp>
      <p:sp>
        <p:nvSpPr>
          <p:cNvPr id="16" name="TextBox 16"/>
          <p:cNvSpPr txBox="1"/>
          <p:nvPr/>
        </p:nvSpPr>
        <p:spPr>
          <a:xfrm>
            <a:off x="1504950" y="3284634"/>
            <a:ext cx="15487650" cy="667812"/>
          </a:xfrm>
          <a:prstGeom prst="rect">
            <a:avLst/>
          </a:prstGeom>
        </p:spPr>
        <p:txBody>
          <a:bodyPr wrap="square" lIns="0" tIns="0" rIns="0" bIns="0" rtlCol="0" anchor="t">
            <a:spAutoFit/>
          </a:bodyPr>
          <a:lstStyle/>
          <a:p>
            <a:pPr>
              <a:lnSpc>
                <a:spcPts val="5076"/>
              </a:lnSpc>
            </a:pPr>
            <a:r>
              <a:rPr lang="en-US" sz="4700" dirty="0">
                <a:solidFill>
                  <a:srgbClr val="303030"/>
                </a:solidFill>
                <a:latin typeface="Bobby Jones Soft"/>
              </a:rPr>
              <a:t>Support from local authority, health &amp; external agencies </a:t>
            </a:r>
          </a:p>
        </p:txBody>
      </p:sp>
    </p:spTree>
    <p:extLst>
      <p:ext uri="{BB962C8B-B14F-4D97-AF65-F5344CB8AC3E}">
        <p14:creationId xmlns:p14="http://schemas.microsoft.com/office/powerpoint/2010/main" val="1008526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0000"/>
            </a:blip>
            <a:stretch>
              <a:fillRect t="-9259" b="-9259"/>
            </a:stretch>
          </a:blipFill>
        </p:spPr>
        <p:txBody>
          <a:bodyPr/>
          <a:lstStyle/>
          <a:p>
            <a:endParaRPr lang="en-GB"/>
          </a:p>
        </p:txBody>
      </p:sp>
      <p:sp>
        <p:nvSpPr>
          <p:cNvPr id="3" name="Freeform 3"/>
          <p:cNvSpPr/>
          <p:nvPr/>
        </p:nvSpPr>
        <p:spPr>
          <a:xfrm>
            <a:off x="1028700" y="3290364"/>
            <a:ext cx="4494794" cy="3031943"/>
          </a:xfrm>
          <a:custGeom>
            <a:avLst/>
            <a:gdLst/>
            <a:ahLst/>
            <a:cxnLst/>
            <a:rect l="l" t="t" r="r" b="b"/>
            <a:pathLst>
              <a:path w="4494794" h="3031943">
                <a:moveTo>
                  <a:pt x="0" y="0"/>
                </a:moveTo>
                <a:lnTo>
                  <a:pt x="4494794" y="0"/>
                </a:lnTo>
                <a:lnTo>
                  <a:pt x="4494794" y="3031943"/>
                </a:lnTo>
                <a:lnTo>
                  <a:pt x="0" y="3031943"/>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a:p>
        </p:txBody>
      </p:sp>
      <p:sp>
        <p:nvSpPr>
          <p:cNvPr id="4" name="Freeform 4"/>
          <p:cNvSpPr/>
          <p:nvPr/>
        </p:nvSpPr>
        <p:spPr>
          <a:xfrm>
            <a:off x="1093201" y="649607"/>
            <a:ext cx="4494794" cy="2508913"/>
          </a:xfrm>
          <a:custGeom>
            <a:avLst/>
            <a:gdLst/>
            <a:ahLst/>
            <a:cxnLst/>
            <a:rect l="l" t="t" r="r" b="b"/>
            <a:pathLst>
              <a:path w="4494794" h="2508913">
                <a:moveTo>
                  <a:pt x="0" y="0"/>
                </a:moveTo>
                <a:lnTo>
                  <a:pt x="4494794" y="0"/>
                </a:lnTo>
                <a:lnTo>
                  <a:pt x="4494794" y="2508913"/>
                </a:lnTo>
                <a:lnTo>
                  <a:pt x="0" y="2508913"/>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a:p>
        </p:txBody>
      </p:sp>
      <p:sp>
        <p:nvSpPr>
          <p:cNvPr id="5" name="Freeform 5"/>
          <p:cNvSpPr/>
          <p:nvPr/>
        </p:nvSpPr>
        <p:spPr>
          <a:xfrm>
            <a:off x="1028700" y="6418731"/>
            <a:ext cx="4494794" cy="3187218"/>
          </a:xfrm>
          <a:custGeom>
            <a:avLst/>
            <a:gdLst/>
            <a:ahLst/>
            <a:cxnLst/>
            <a:rect l="l" t="t" r="r" b="b"/>
            <a:pathLst>
              <a:path w="4494794" h="3187218">
                <a:moveTo>
                  <a:pt x="0" y="0"/>
                </a:moveTo>
                <a:lnTo>
                  <a:pt x="4494794" y="0"/>
                </a:lnTo>
                <a:lnTo>
                  <a:pt x="4494794" y="3187218"/>
                </a:lnTo>
                <a:lnTo>
                  <a:pt x="0" y="3187218"/>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a:p>
        </p:txBody>
      </p:sp>
      <p:sp>
        <p:nvSpPr>
          <p:cNvPr id="6" name="Freeform 6"/>
          <p:cNvSpPr/>
          <p:nvPr/>
        </p:nvSpPr>
        <p:spPr>
          <a:xfrm>
            <a:off x="12764506" y="709950"/>
            <a:ext cx="4494794" cy="3187218"/>
          </a:xfrm>
          <a:custGeom>
            <a:avLst/>
            <a:gdLst/>
            <a:ahLst/>
            <a:cxnLst/>
            <a:rect l="l" t="t" r="r" b="b"/>
            <a:pathLst>
              <a:path w="4494794" h="3187218">
                <a:moveTo>
                  <a:pt x="0" y="0"/>
                </a:moveTo>
                <a:lnTo>
                  <a:pt x="4494794" y="0"/>
                </a:lnTo>
                <a:lnTo>
                  <a:pt x="4494794" y="3187218"/>
                </a:lnTo>
                <a:lnTo>
                  <a:pt x="0" y="3187218"/>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a:p>
        </p:txBody>
      </p:sp>
      <p:sp>
        <p:nvSpPr>
          <p:cNvPr id="7" name="Freeform 7"/>
          <p:cNvSpPr/>
          <p:nvPr/>
        </p:nvSpPr>
        <p:spPr>
          <a:xfrm>
            <a:off x="12764506" y="3893993"/>
            <a:ext cx="4494794" cy="2508913"/>
          </a:xfrm>
          <a:custGeom>
            <a:avLst/>
            <a:gdLst/>
            <a:ahLst/>
            <a:cxnLst/>
            <a:rect l="l" t="t" r="r" b="b"/>
            <a:pathLst>
              <a:path w="4494794" h="2508913">
                <a:moveTo>
                  <a:pt x="0" y="0"/>
                </a:moveTo>
                <a:lnTo>
                  <a:pt x="4494794" y="0"/>
                </a:lnTo>
                <a:lnTo>
                  <a:pt x="4494794" y="2508913"/>
                </a:lnTo>
                <a:lnTo>
                  <a:pt x="0" y="2508913"/>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dirty="0"/>
          </a:p>
        </p:txBody>
      </p:sp>
      <p:sp>
        <p:nvSpPr>
          <p:cNvPr id="8" name="Freeform 8"/>
          <p:cNvSpPr/>
          <p:nvPr/>
        </p:nvSpPr>
        <p:spPr>
          <a:xfrm>
            <a:off x="12764506" y="6496368"/>
            <a:ext cx="4494794" cy="3031943"/>
          </a:xfrm>
          <a:custGeom>
            <a:avLst/>
            <a:gdLst/>
            <a:ahLst/>
            <a:cxnLst/>
            <a:rect l="l" t="t" r="r" b="b"/>
            <a:pathLst>
              <a:path w="4494794" h="3031943">
                <a:moveTo>
                  <a:pt x="0" y="0"/>
                </a:moveTo>
                <a:lnTo>
                  <a:pt x="4494794" y="0"/>
                </a:lnTo>
                <a:lnTo>
                  <a:pt x="4494794" y="3031944"/>
                </a:lnTo>
                <a:lnTo>
                  <a:pt x="0" y="3031944"/>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a:p>
        </p:txBody>
      </p:sp>
      <p:sp>
        <p:nvSpPr>
          <p:cNvPr id="9" name="TextBox 9"/>
          <p:cNvSpPr txBox="1"/>
          <p:nvPr/>
        </p:nvSpPr>
        <p:spPr>
          <a:xfrm>
            <a:off x="6049407" y="4486259"/>
            <a:ext cx="6189186" cy="2423740"/>
          </a:xfrm>
          <a:prstGeom prst="rect">
            <a:avLst/>
          </a:prstGeom>
        </p:spPr>
        <p:txBody>
          <a:bodyPr lIns="0" tIns="0" rIns="0" bIns="0" rtlCol="0" anchor="t">
            <a:spAutoFit/>
          </a:bodyPr>
          <a:lstStyle/>
          <a:p>
            <a:pPr algn="ctr">
              <a:lnSpc>
                <a:spcPts val="6000"/>
              </a:lnSpc>
            </a:pPr>
            <a:r>
              <a:rPr lang="en-US" sz="8000" dirty="0">
                <a:solidFill>
                  <a:srgbClr val="303030"/>
                </a:solidFill>
                <a:latin typeface="Hibernate"/>
              </a:rPr>
              <a:t>Key improvement themes</a:t>
            </a:r>
          </a:p>
        </p:txBody>
      </p:sp>
      <p:sp>
        <p:nvSpPr>
          <p:cNvPr id="10" name="Freeform 10"/>
          <p:cNvSpPr/>
          <p:nvPr/>
        </p:nvSpPr>
        <p:spPr>
          <a:xfrm>
            <a:off x="7762081" y="6895808"/>
            <a:ext cx="2763839" cy="3653350"/>
          </a:xfrm>
          <a:custGeom>
            <a:avLst/>
            <a:gdLst/>
            <a:ahLst/>
            <a:cxnLst/>
            <a:rect l="l" t="t" r="r" b="b"/>
            <a:pathLst>
              <a:path w="2763839" h="3653350">
                <a:moveTo>
                  <a:pt x="0" y="0"/>
                </a:moveTo>
                <a:lnTo>
                  <a:pt x="2763838" y="0"/>
                </a:lnTo>
                <a:lnTo>
                  <a:pt x="2763838" y="3653350"/>
                </a:lnTo>
                <a:lnTo>
                  <a:pt x="0" y="36533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1" name="Freeform 11"/>
          <p:cNvSpPr/>
          <p:nvPr/>
        </p:nvSpPr>
        <p:spPr>
          <a:xfrm>
            <a:off x="4993272" y="3449773"/>
            <a:ext cx="1060445" cy="1367659"/>
          </a:xfrm>
          <a:custGeom>
            <a:avLst/>
            <a:gdLst/>
            <a:ahLst/>
            <a:cxnLst/>
            <a:rect l="l" t="t" r="r" b="b"/>
            <a:pathLst>
              <a:path w="1060445" h="1367659">
                <a:moveTo>
                  <a:pt x="0" y="0"/>
                </a:moveTo>
                <a:lnTo>
                  <a:pt x="1060445" y="0"/>
                </a:lnTo>
                <a:lnTo>
                  <a:pt x="1060445" y="1367659"/>
                </a:lnTo>
                <a:lnTo>
                  <a:pt x="0" y="136765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2" name="Freeform 12"/>
          <p:cNvSpPr/>
          <p:nvPr/>
        </p:nvSpPr>
        <p:spPr>
          <a:xfrm rot="759876">
            <a:off x="16747080" y="863786"/>
            <a:ext cx="1024439" cy="919263"/>
          </a:xfrm>
          <a:custGeom>
            <a:avLst/>
            <a:gdLst/>
            <a:ahLst/>
            <a:cxnLst/>
            <a:rect l="l" t="t" r="r" b="b"/>
            <a:pathLst>
              <a:path w="1024439" h="919263">
                <a:moveTo>
                  <a:pt x="0" y="0"/>
                </a:moveTo>
                <a:lnTo>
                  <a:pt x="1024440" y="0"/>
                </a:lnTo>
                <a:lnTo>
                  <a:pt x="1024440" y="919263"/>
                </a:lnTo>
                <a:lnTo>
                  <a:pt x="0" y="91926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3" name="Freeform 13"/>
          <p:cNvSpPr/>
          <p:nvPr/>
        </p:nvSpPr>
        <p:spPr>
          <a:xfrm>
            <a:off x="675753" y="5564321"/>
            <a:ext cx="1025868" cy="1515972"/>
          </a:xfrm>
          <a:custGeom>
            <a:avLst/>
            <a:gdLst/>
            <a:ahLst/>
            <a:cxnLst/>
            <a:rect l="l" t="t" r="r" b="b"/>
            <a:pathLst>
              <a:path w="1025868" h="1515972">
                <a:moveTo>
                  <a:pt x="0" y="0"/>
                </a:moveTo>
                <a:lnTo>
                  <a:pt x="1025869" y="0"/>
                </a:lnTo>
                <a:lnTo>
                  <a:pt x="1025869" y="1515972"/>
                </a:lnTo>
                <a:lnTo>
                  <a:pt x="0" y="151597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4" name="Freeform 14"/>
          <p:cNvSpPr/>
          <p:nvPr/>
        </p:nvSpPr>
        <p:spPr>
          <a:xfrm>
            <a:off x="12579294" y="6005710"/>
            <a:ext cx="957028" cy="1074583"/>
          </a:xfrm>
          <a:custGeom>
            <a:avLst/>
            <a:gdLst/>
            <a:ahLst/>
            <a:cxnLst/>
            <a:rect l="l" t="t" r="r" b="b"/>
            <a:pathLst>
              <a:path w="957028" h="1074583">
                <a:moveTo>
                  <a:pt x="0" y="0"/>
                </a:moveTo>
                <a:lnTo>
                  <a:pt x="957028" y="0"/>
                </a:lnTo>
                <a:lnTo>
                  <a:pt x="957028" y="1074583"/>
                </a:lnTo>
                <a:lnTo>
                  <a:pt x="0" y="107458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5" name="Freeform 15"/>
          <p:cNvSpPr/>
          <p:nvPr/>
        </p:nvSpPr>
        <p:spPr>
          <a:xfrm>
            <a:off x="7581964" y="1028700"/>
            <a:ext cx="3124073" cy="2802446"/>
          </a:xfrm>
          <a:custGeom>
            <a:avLst/>
            <a:gdLst/>
            <a:ahLst/>
            <a:cxnLst/>
            <a:rect l="l" t="t" r="r" b="b"/>
            <a:pathLst>
              <a:path w="3124073" h="2802446">
                <a:moveTo>
                  <a:pt x="0" y="0"/>
                </a:moveTo>
                <a:lnTo>
                  <a:pt x="3124072" y="0"/>
                </a:lnTo>
                <a:lnTo>
                  <a:pt x="3124072" y="2802446"/>
                </a:lnTo>
                <a:lnTo>
                  <a:pt x="0" y="280244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GB"/>
          </a:p>
        </p:txBody>
      </p:sp>
      <p:sp>
        <p:nvSpPr>
          <p:cNvPr id="16" name="Freeform 16"/>
          <p:cNvSpPr/>
          <p:nvPr/>
        </p:nvSpPr>
        <p:spPr>
          <a:xfrm rot="-1798045">
            <a:off x="11177160" y="2239201"/>
            <a:ext cx="1369529" cy="618626"/>
          </a:xfrm>
          <a:custGeom>
            <a:avLst/>
            <a:gdLst/>
            <a:ahLst/>
            <a:cxnLst/>
            <a:rect l="l" t="t" r="r" b="b"/>
            <a:pathLst>
              <a:path w="1369529" h="618626">
                <a:moveTo>
                  <a:pt x="0" y="0"/>
                </a:moveTo>
                <a:lnTo>
                  <a:pt x="1369529" y="0"/>
                </a:lnTo>
                <a:lnTo>
                  <a:pt x="1369529" y="618626"/>
                </a:lnTo>
                <a:lnTo>
                  <a:pt x="0" y="61862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GB"/>
          </a:p>
        </p:txBody>
      </p:sp>
      <p:sp>
        <p:nvSpPr>
          <p:cNvPr id="17" name="Freeform 17"/>
          <p:cNvSpPr/>
          <p:nvPr/>
        </p:nvSpPr>
        <p:spPr>
          <a:xfrm rot="9069146">
            <a:off x="5789182" y="6856212"/>
            <a:ext cx="1291369" cy="583320"/>
          </a:xfrm>
          <a:custGeom>
            <a:avLst/>
            <a:gdLst/>
            <a:ahLst/>
            <a:cxnLst/>
            <a:rect l="l" t="t" r="r" b="b"/>
            <a:pathLst>
              <a:path w="1291369" h="583320">
                <a:moveTo>
                  <a:pt x="0" y="0"/>
                </a:moveTo>
                <a:lnTo>
                  <a:pt x="1291369" y="0"/>
                </a:lnTo>
                <a:lnTo>
                  <a:pt x="1291369" y="583320"/>
                </a:lnTo>
                <a:lnTo>
                  <a:pt x="0" y="58332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GB"/>
          </a:p>
        </p:txBody>
      </p:sp>
      <p:sp>
        <p:nvSpPr>
          <p:cNvPr id="18" name="Freeform 18"/>
          <p:cNvSpPr/>
          <p:nvPr/>
        </p:nvSpPr>
        <p:spPr>
          <a:xfrm rot="-9093014" flipV="1">
            <a:off x="5757312" y="2084618"/>
            <a:ext cx="1355109" cy="675008"/>
          </a:xfrm>
          <a:custGeom>
            <a:avLst/>
            <a:gdLst/>
            <a:ahLst/>
            <a:cxnLst/>
            <a:rect l="l" t="t" r="r" b="b"/>
            <a:pathLst>
              <a:path w="1355109" h="675008">
                <a:moveTo>
                  <a:pt x="0" y="675008"/>
                </a:moveTo>
                <a:lnTo>
                  <a:pt x="1355109" y="675008"/>
                </a:lnTo>
                <a:lnTo>
                  <a:pt x="1355109" y="0"/>
                </a:lnTo>
                <a:lnTo>
                  <a:pt x="0" y="0"/>
                </a:lnTo>
                <a:lnTo>
                  <a:pt x="0" y="675008"/>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GB"/>
          </a:p>
        </p:txBody>
      </p:sp>
      <p:sp>
        <p:nvSpPr>
          <p:cNvPr id="19" name="Freeform 19"/>
          <p:cNvSpPr/>
          <p:nvPr/>
        </p:nvSpPr>
        <p:spPr>
          <a:xfrm rot="1820569" flipV="1">
            <a:off x="11218091" y="6912301"/>
            <a:ext cx="1283809" cy="639493"/>
          </a:xfrm>
          <a:custGeom>
            <a:avLst/>
            <a:gdLst/>
            <a:ahLst/>
            <a:cxnLst/>
            <a:rect l="l" t="t" r="r" b="b"/>
            <a:pathLst>
              <a:path w="1283809" h="639493">
                <a:moveTo>
                  <a:pt x="0" y="639492"/>
                </a:moveTo>
                <a:lnTo>
                  <a:pt x="1283810" y="639492"/>
                </a:lnTo>
                <a:lnTo>
                  <a:pt x="1283810" y="0"/>
                </a:lnTo>
                <a:lnTo>
                  <a:pt x="0" y="0"/>
                </a:lnTo>
                <a:lnTo>
                  <a:pt x="0" y="639492"/>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GB"/>
          </a:p>
        </p:txBody>
      </p:sp>
      <p:sp>
        <p:nvSpPr>
          <p:cNvPr id="20" name="TextBox 20"/>
          <p:cNvSpPr txBox="1"/>
          <p:nvPr/>
        </p:nvSpPr>
        <p:spPr>
          <a:xfrm>
            <a:off x="1772444" y="1456921"/>
            <a:ext cx="3220828" cy="894284"/>
          </a:xfrm>
          <a:prstGeom prst="rect">
            <a:avLst/>
          </a:prstGeom>
        </p:spPr>
        <p:txBody>
          <a:bodyPr lIns="0" tIns="0" rIns="0" bIns="0" rtlCol="0" anchor="t">
            <a:spAutoFit/>
          </a:bodyPr>
          <a:lstStyle/>
          <a:p>
            <a:pPr algn="ctr">
              <a:lnSpc>
                <a:spcPts val="2280"/>
              </a:lnSpc>
            </a:pPr>
            <a:r>
              <a:rPr lang="en-US" sz="3200" dirty="0">
                <a:solidFill>
                  <a:srgbClr val="303030"/>
                </a:solidFill>
                <a:latin typeface="Lazydog"/>
              </a:rPr>
              <a:t>Effective use of Teaching assistants</a:t>
            </a:r>
          </a:p>
        </p:txBody>
      </p:sp>
      <p:sp>
        <p:nvSpPr>
          <p:cNvPr id="21" name="TextBox 21"/>
          <p:cNvSpPr txBox="1"/>
          <p:nvPr/>
        </p:nvSpPr>
        <p:spPr>
          <a:xfrm>
            <a:off x="1700818" y="4521174"/>
            <a:ext cx="3220828" cy="1494576"/>
          </a:xfrm>
          <a:prstGeom prst="rect">
            <a:avLst/>
          </a:prstGeom>
        </p:spPr>
        <p:txBody>
          <a:bodyPr lIns="0" tIns="0" rIns="0" bIns="0" rtlCol="0" anchor="t">
            <a:spAutoFit/>
          </a:bodyPr>
          <a:lstStyle/>
          <a:p>
            <a:pPr algn="ctr">
              <a:lnSpc>
                <a:spcPts val="2280"/>
              </a:lnSpc>
            </a:pPr>
            <a:r>
              <a:rPr lang="en-US" sz="3600" dirty="0">
                <a:solidFill>
                  <a:srgbClr val="303030"/>
                </a:solidFill>
                <a:latin typeface="Lazydog"/>
              </a:rPr>
              <a:t>Provision Mapping &amp; formal assessment of send </a:t>
            </a:r>
          </a:p>
        </p:txBody>
      </p:sp>
      <p:sp>
        <p:nvSpPr>
          <p:cNvPr id="22" name="TextBox 22"/>
          <p:cNvSpPr txBox="1"/>
          <p:nvPr/>
        </p:nvSpPr>
        <p:spPr>
          <a:xfrm>
            <a:off x="1665683" y="7280820"/>
            <a:ext cx="3220828" cy="1474763"/>
          </a:xfrm>
          <a:prstGeom prst="rect">
            <a:avLst/>
          </a:prstGeom>
        </p:spPr>
        <p:txBody>
          <a:bodyPr lIns="0" tIns="0" rIns="0" bIns="0" rtlCol="0" anchor="t">
            <a:spAutoFit/>
          </a:bodyPr>
          <a:lstStyle/>
          <a:p>
            <a:pPr algn="ctr">
              <a:lnSpc>
                <a:spcPts val="2280"/>
              </a:lnSpc>
            </a:pPr>
            <a:r>
              <a:rPr lang="en-US" sz="2800" dirty="0">
                <a:solidFill>
                  <a:srgbClr val="303030"/>
                </a:solidFill>
                <a:latin typeface="Lazydog"/>
              </a:rPr>
              <a:t>Adaptive teaching techniques &amp; the classroom environment </a:t>
            </a:r>
          </a:p>
        </p:txBody>
      </p:sp>
      <p:sp>
        <p:nvSpPr>
          <p:cNvPr id="23" name="TextBox 23"/>
          <p:cNvSpPr txBox="1"/>
          <p:nvPr/>
        </p:nvSpPr>
        <p:spPr>
          <a:xfrm>
            <a:off x="13401488" y="7280820"/>
            <a:ext cx="3355661" cy="1769715"/>
          </a:xfrm>
          <a:prstGeom prst="rect">
            <a:avLst/>
          </a:prstGeom>
        </p:spPr>
        <p:txBody>
          <a:bodyPr wrap="square" lIns="0" tIns="0" rIns="0" bIns="0" rtlCol="0" anchor="t">
            <a:spAutoFit/>
          </a:bodyPr>
          <a:lstStyle/>
          <a:p>
            <a:pPr algn="ctr">
              <a:lnSpc>
                <a:spcPts val="2280"/>
              </a:lnSpc>
            </a:pPr>
            <a:r>
              <a:rPr lang="en-US" sz="2800" dirty="0">
                <a:solidFill>
                  <a:srgbClr val="303030"/>
                </a:solidFill>
                <a:latin typeface="Lazydog"/>
              </a:rPr>
              <a:t>Working with families – including to support children with send to access school </a:t>
            </a:r>
          </a:p>
        </p:txBody>
      </p:sp>
      <p:sp>
        <p:nvSpPr>
          <p:cNvPr id="25" name="TextBox 25"/>
          <p:cNvSpPr txBox="1"/>
          <p:nvPr/>
        </p:nvSpPr>
        <p:spPr>
          <a:xfrm>
            <a:off x="13536322" y="1543140"/>
            <a:ext cx="3220828" cy="1769715"/>
          </a:xfrm>
          <a:prstGeom prst="rect">
            <a:avLst/>
          </a:prstGeom>
        </p:spPr>
        <p:txBody>
          <a:bodyPr lIns="0" tIns="0" rIns="0" bIns="0" rtlCol="0" anchor="t">
            <a:spAutoFit/>
          </a:bodyPr>
          <a:lstStyle/>
          <a:p>
            <a:pPr algn="ctr">
              <a:lnSpc>
                <a:spcPts val="2280"/>
              </a:lnSpc>
            </a:pPr>
            <a:r>
              <a:rPr lang="en-US" sz="2400" dirty="0">
                <a:solidFill>
                  <a:srgbClr val="303030"/>
                </a:solidFill>
                <a:latin typeface="Lazydog"/>
              </a:rPr>
              <a:t>Whole school leadership of SEND &amp; embedding send support into curriculum via middle leaders </a:t>
            </a:r>
          </a:p>
        </p:txBody>
      </p:sp>
      <p:sp>
        <p:nvSpPr>
          <p:cNvPr id="26" name="TextBox 20">
            <a:extLst>
              <a:ext uri="{FF2B5EF4-FFF2-40B4-BE49-F238E27FC236}">
                <a16:creationId xmlns:a16="http://schemas.microsoft.com/office/drawing/2014/main" id="{2CBFAC99-9655-4C64-6E14-412A41F4817A}"/>
              </a:ext>
            </a:extLst>
          </p:cNvPr>
          <p:cNvSpPr txBox="1"/>
          <p:nvPr/>
        </p:nvSpPr>
        <p:spPr>
          <a:xfrm>
            <a:off x="13401488" y="4730358"/>
            <a:ext cx="3220828" cy="894284"/>
          </a:xfrm>
          <a:prstGeom prst="rect">
            <a:avLst/>
          </a:prstGeom>
        </p:spPr>
        <p:txBody>
          <a:bodyPr lIns="0" tIns="0" rIns="0" bIns="0" rtlCol="0" anchor="t">
            <a:spAutoFit/>
          </a:bodyPr>
          <a:lstStyle/>
          <a:p>
            <a:pPr algn="ctr">
              <a:lnSpc>
                <a:spcPts val="2280"/>
              </a:lnSpc>
            </a:pPr>
            <a:r>
              <a:rPr lang="en-US" sz="3200" dirty="0">
                <a:solidFill>
                  <a:srgbClr val="303030"/>
                </a:solidFill>
                <a:latin typeface="Lazydog"/>
              </a:rPr>
              <a:t>De-escalation techniques &amp; support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0000"/>
            </a:blip>
            <a:stretch>
              <a:fillRect t="-9259" b="-9259"/>
            </a:stretch>
          </a:blipFill>
        </p:spPr>
        <p:txBody>
          <a:bodyPr/>
          <a:lstStyle/>
          <a:p>
            <a:endParaRPr lang="en-GB"/>
          </a:p>
        </p:txBody>
      </p:sp>
      <p:sp>
        <p:nvSpPr>
          <p:cNvPr id="3" name="Freeform 3"/>
          <p:cNvSpPr/>
          <p:nvPr/>
        </p:nvSpPr>
        <p:spPr>
          <a:xfrm>
            <a:off x="3544544" y="1172977"/>
            <a:ext cx="11198912" cy="7941047"/>
          </a:xfrm>
          <a:custGeom>
            <a:avLst/>
            <a:gdLst/>
            <a:ahLst/>
            <a:cxnLst/>
            <a:rect l="l" t="t" r="r" b="b"/>
            <a:pathLst>
              <a:path w="11198912" h="7941047">
                <a:moveTo>
                  <a:pt x="0" y="0"/>
                </a:moveTo>
                <a:lnTo>
                  <a:pt x="11198912" y="0"/>
                </a:lnTo>
                <a:lnTo>
                  <a:pt x="11198912" y="7941046"/>
                </a:lnTo>
                <a:lnTo>
                  <a:pt x="0" y="7941046"/>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a:p>
        </p:txBody>
      </p:sp>
      <p:sp>
        <p:nvSpPr>
          <p:cNvPr id="4" name="Freeform 4"/>
          <p:cNvSpPr/>
          <p:nvPr/>
        </p:nvSpPr>
        <p:spPr>
          <a:xfrm>
            <a:off x="14574955" y="6887545"/>
            <a:ext cx="1479014" cy="4114800"/>
          </a:xfrm>
          <a:custGeom>
            <a:avLst/>
            <a:gdLst/>
            <a:ahLst/>
            <a:cxnLst/>
            <a:rect l="l" t="t" r="r" b="b"/>
            <a:pathLst>
              <a:path w="1479014" h="4114800">
                <a:moveTo>
                  <a:pt x="0" y="0"/>
                </a:moveTo>
                <a:lnTo>
                  <a:pt x="1479014" y="0"/>
                </a:lnTo>
                <a:lnTo>
                  <a:pt x="147901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539152" y="7928554"/>
            <a:ext cx="2622746" cy="3073791"/>
          </a:xfrm>
          <a:custGeom>
            <a:avLst/>
            <a:gdLst/>
            <a:ahLst/>
            <a:cxnLst/>
            <a:rect l="l" t="t" r="r" b="b"/>
            <a:pathLst>
              <a:path w="2622746" h="3073791">
                <a:moveTo>
                  <a:pt x="0" y="0"/>
                </a:moveTo>
                <a:lnTo>
                  <a:pt x="2622746" y="0"/>
                </a:lnTo>
                <a:lnTo>
                  <a:pt x="2622746" y="3073791"/>
                </a:lnTo>
                <a:lnTo>
                  <a:pt x="0" y="307379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Freeform 6"/>
          <p:cNvSpPr/>
          <p:nvPr/>
        </p:nvSpPr>
        <p:spPr>
          <a:xfrm>
            <a:off x="16808433" y="1414354"/>
            <a:ext cx="2959134" cy="2805490"/>
          </a:xfrm>
          <a:custGeom>
            <a:avLst/>
            <a:gdLst/>
            <a:ahLst/>
            <a:cxnLst/>
            <a:rect l="l" t="t" r="r" b="b"/>
            <a:pathLst>
              <a:path w="2959134" h="2805490">
                <a:moveTo>
                  <a:pt x="0" y="0"/>
                </a:moveTo>
                <a:lnTo>
                  <a:pt x="2959134" y="0"/>
                </a:lnTo>
                <a:lnTo>
                  <a:pt x="2959134" y="2805490"/>
                </a:lnTo>
                <a:lnTo>
                  <a:pt x="0" y="280549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7" name="TextBox 7"/>
          <p:cNvSpPr txBox="1"/>
          <p:nvPr/>
        </p:nvSpPr>
        <p:spPr>
          <a:xfrm>
            <a:off x="4190999" y="1820499"/>
            <a:ext cx="9950517" cy="1969642"/>
          </a:xfrm>
          <a:prstGeom prst="rect">
            <a:avLst/>
          </a:prstGeom>
        </p:spPr>
        <p:txBody>
          <a:bodyPr wrap="square" lIns="0" tIns="0" rIns="0" bIns="0" rtlCol="0" anchor="t">
            <a:spAutoFit/>
          </a:bodyPr>
          <a:lstStyle/>
          <a:p>
            <a:pPr algn="ctr">
              <a:lnSpc>
                <a:spcPts val="7560"/>
              </a:lnSpc>
            </a:pPr>
            <a:r>
              <a:rPr lang="en-US" sz="7000" dirty="0">
                <a:solidFill>
                  <a:srgbClr val="303030"/>
                </a:solidFill>
                <a:latin typeface="Bobby Jones Soft"/>
              </a:rPr>
              <a:t>Key theme: effective use of </a:t>
            </a:r>
            <a:r>
              <a:rPr lang="en-US" sz="7000" dirty="0" err="1">
                <a:solidFill>
                  <a:srgbClr val="303030"/>
                </a:solidFill>
                <a:latin typeface="Bobby Jones Soft"/>
              </a:rPr>
              <a:t>ta’s</a:t>
            </a:r>
            <a:endParaRPr lang="en-US" sz="7000" dirty="0">
              <a:solidFill>
                <a:srgbClr val="303030"/>
              </a:solidFill>
              <a:latin typeface="Bobby Jones Soft"/>
            </a:endParaRPr>
          </a:p>
        </p:txBody>
      </p:sp>
      <p:sp>
        <p:nvSpPr>
          <p:cNvPr id="8" name="TextBox 8"/>
          <p:cNvSpPr txBox="1"/>
          <p:nvPr/>
        </p:nvSpPr>
        <p:spPr>
          <a:xfrm>
            <a:off x="4763425" y="4749554"/>
            <a:ext cx="8761150" cy="4129977"/>
          </a:xfrm>
          <a:prstGeom prst="rect">
            <a:avLst/>
          </a:prstGeom>
        </p:spPr>
        <p:txBody>
          <a:bodyPr lIns="0" tIns="0" rIns="0" bIns="0" rtlCol="0" anchor="t">
            <a:spAutoFit/>
          </a:bodyPr>
          <a:lstStyle/>
          <a:p>
            <a:pPr marL="0" lvl="0" indent="0" algn="ctr">
              <a:lnSpc>
                <a:spcPts val="2699"/>
              </a:lnSpc>
              <a:spcBef>
                <a:spcPct val="0"/>
              </a:spcBef>
            </a:pPr>
            <a:r>
              <a:rPr lang="en-US" sz="1999" b="1" u="sng" spc="119" dirty="0">
                <a:solidFill>
                  <a:srgbClr val="303030"/>
                </a:solidFill>
                <a:latin typeface="Quicksand Semi-Bold"/>
              </a:rPr>
              <a:t>Specific areas of support</a:t>
            </a:r>
            <a:r>
              <a:rPr lang="en-US" sz="1999" u="none" spc="119" dirty="0">
                <a:solidFill>
                  <a:srgbClr val="303030"/>
                </a:solidFill>
                <a:latin typeface="Quicksand Semi-Bold"/>
              </a:rPr>
              <a:t>: meaningful CPD</a:t>
            </a:r>
            <a:r>
              <a:rPr lang="en-US" sz="1999" spc="119" dirty="0">
                <a:solidFill>
                  <a:srgbClr val="303030"/>
                </a:solidFill>
                <a:latin typeface="Quicksand Semi-Bold"/>
              </a:rPr>
              <a:t>, coaching, mentoring, peer support, scaffolding support, working with learners instead of “task completion,” time to work with class teacher, linking interventions to classroom practice</a:t>
            </a:r>
            <a:br>
              <a:rPr lang="en-US" sz="1999" spc="119" dirty="0">
                <a:solidFill>
                  <a:srgbClr val="303030"/>
                </a:solidFill>
                <a:latin typeface="Quicksand Semi-Bold"/>
              </a:rPr>
            </a:br>
            <a:br>
              <a:rPr lang="en-US" sz="1999" spc="119" dirty="0">
                <a:solidFill>
                  <a:srgbClr val="303030"/>
                </a:solidFill>
                <a:latin typeface="Quicksand Semi-Bold"/>
              </a:rPr>
            </a:br>
            <a:br>
              <a:rPr lang="en-US" sz="1999" spc="119" dirty="0">
                <a:solidFill>
                  <a:srgbClr val="303030"/>
                </a:solidFill>
                <a:latin typeface="Quicksand Semi-Bold"/>
              </a:rPr>
            </a:br>
            <a:br>
              <a:rPr lang="en-US" sz="1999" spc="119" dirty="0">
                <a:solidFill>
                  <a:srgbClr val="303030"/>
                </a:solidFill>
                <a:latin typeface="Quicksand Semi-Bold"/>
              </a:rPr>
            </a:br>
            <a:r>
              <a:rPr lang="en-US" sz="1999" b="1" u="sng" spc="119" dirty="0">
                <a:solidFill>
                  <a:srgbClr val="303030"/>
                </a:solidFill>
                <a:latin typeface="Quicksand Semi-Bold"/>
              </a:rPr>
              <a:t>what the next steps could look like</a:t>
            </a:r>
            <a:r>
              <a:rPr lang="en-US" sz="1999" spc="119" dirty="0">
                <a:solidFill>
                  <a:srgbClr val="303030"/>
                </a:solidFill>
                <a:latin typeface="Quicksand Semi-Bold"/>
              </a:rPr>
              <a:t>: borough wide support such as TA Academy- access to a library of resources, mentoring, coaching, modelling, peer support, TA’s to be trained in WELLCOMM intervention for S&amp;L. Bespoke CPD offer for TA’s, emotional wellbeing support.</a:t>
            </a:r>
            <a:endParaRPr lang="en-US" sz="1999" u="none" spc="119" dirty="0">
              <a:solidFill>
                <a:srgbClr val="303030"/>
              </a:solidFill>
              <a:latin typeface="Quicksand Semi-Bold"/>
            </a:endParaRPr>
          </a:p>
        </p:txBody>
      </p:sp>
      <p:sp>
        <p:nvSpPr>
          <p:cNvPr id="9" name="Freeform 9"/>
          <p:cNvSpPr/>
          <p:nvPr/>
        </p:nvSpPr>
        <p:spPr>
          <a:xfrm>
            <a:off x="14321734" y="-1129584"/>
            <a:ext cx="2486699" cy="2543938"/>
          </a:xfrm>
          <a:custGeom>
            <a:avLst/>
            <a:gdLst/>
            <a:ahLst/>
            <a:cxnLst/>
            <a:rect l="l" t="t" r="r" b="b"/>
            <a:pathLst>
              <a:path w="2486699" h="2543938">
                <a:moveTo>
                  <a:pt x="0" y="0"/>
                </a:moveTo>
                <a:lnTo>
                  <a:pt x="2486699" y="0"/>
                </a:lnTo>
                <a:lnTo>
                  <a:pt x="2486699" y="2543938"/>
                </a:lnTo>
                <a:lnTo>
                  <a:pt x="0" y="254393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0" name="Freeform 10"/>
          <p:cNvSpPr/>
          <p:nvPr/>
        </p:nvSpPr>
        <p:spPr>
          <a:xfrm>
            <a:off x="2083594" y="704939"/>
            <a:ext cx="3208440" cy="647522"/>
          </a:xfrm>
          <a:custGeom>
            <a:avLst/>
            <a:gdLst/>
            <a:ahLst/>
            <a:cxnLst/>
            <a:rect l="l" t="t" r="r" b="b"/>
            <a:pathLst>
              <a:path w="3208440" h="647522">
                <a:moveTo>
                  <a:pt x="0" y="0"/>
                </a:moveTo>
                <a:lnTo>
                  <a:pt x="3208439" y="0"/>
                </a:lnTo>
                <a:lnTo>
                  <a:pt x="3208439" y="647522"/>
                </a:lnTo>
                <a:lnTo>
                  <a:pt x="0" y="64752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1" name="Freeform 11"/>
          <p:cNvSpPr/>
          <p:nvPr/>
        </p:nvSpPr>
        <p:spPr>
          <a:xfrm>
            <a:off x="17511294" y="6887545"/>
            <a:ext cx="1222977" cy="1753372"/>
          </a:xfrm>
          <a:custGeom>
            <a:avLst/>
            <a:gdLst/>
            <a:ahLst/>
            <a:cxnLst/>
            <a:rect l="l" t="t" r="r" b="b"/>
            <a:pathLst>
              <a:path w="1222977" h="1753372">
                <a:moveTo>
                  <a:pt x="0" y="0"/>
                </a:moveTo>
                <a:lnTo>
                  <a:pt x="1222978" y="0"/>
                </a:lnTo>
                <a:lnTo>
                  <a:pt x="1222978" y="1753373"/>
                </a:lnTo>
                <a:lnTo>
                  <a:pt x="0" y="175337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2" name="Freeform 12"/>
          <p:cNvSpPr/>
          <p:nvPr/>
        </p:nvSpPr>
        <p:spPr>
          <a:xfrm>
            <a:off x="306083" y="-262531"/>
            <a:ext cx="973602" cy="2728649"/>
          </a:xfrm>
          <a:custGeom>
            <a:avLst/>
            <a:gdLst/>
            <a:ahLst/>
            <a:cxnLst/>
            <a:rect l="l" t="t" r="r" b="b"/>
            <a:pathLst>
              <a:path w="973602" h="2728649">
                <a:moveTo>
                  <a:pt x="0" y="0"/>
                </a:moveTo>
                <a:lnTo>
                  <a:pt x="973602" y="0"/>
                </a:lnTo>
                <a:lnTo>
                  <a:pt x="973602" y="2728649"/>
                </a:lnTo>
                <a:lnTo>
                  <a:pt x="0" y="2728649"/>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3" name="Freeform 13"/>
          <p:cNvSpPr/>
          <p:nvPr/>
        </p:nvSpPr>
        <p:spPr>
          <a:xfrm>
            <a:off x="-1733922" y="3602082"/>
            <a:ext cx="3211541" cy="3285464"/>
          </a:xfrm>
          <a:custGeom>
            <a:avLst/>
            <a:gdLst/>
            <a:ahLst/>
            <a:cxnLst/>
            <a:rect l="l" t="t" r="r" b="b"/>
            <a:pathLst>
              <a:path w="3211541" h="3285464">
                <a:moveTo>
                  <a:pt x="0" y="0"/>
                </a:moveTo>
                <a:lnTo>
                  <a:pt x="3211541" y="0"/>
                </a:lnTo>
                <a:lnTo>
                  <a:pt x="3211541" y="3285463"/>
                </a:lnTo>
                <a:lnTo>
                  <a:pt x="0" y="328546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4" name="Freeform 14"/>
          <p:cNvSpPr/>
          <p:nvPr/>
        </p:nvSpPr>
        <p:spPr>
          <a:xfrm>
            <a:off x="4763425" y="9465450"/>
            <a:ext cx="2778160" cy="2448254"/>
          </a:xfrm>
          <a:custGeom>
            <a:avLst/>
            <a:gdLst/>
            <a:ahLst/>
            <a:cxnLst/>
            <a:rect l="l" t="t" r="r" b="b"/>
            <a:pathLst>
              <a:path w="2778160" h="2448254">
                <a:moveTo>
                  <a:pt x="0" y="0"/>
                </a:moveTo>
                <a:lnTo>
                  <a:pt x="2778160" y="0"/>
                </a:lnTo>
                <a:lnTo>
                  <a:pt x="2778160" y="2448254"/>
                </a:lnTo>
                <a:lnTo>
                  <a:pt x="0" y="2448254"/>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GB"/>
          </a:p>
        </p:txBody>
      </p:sp>
    </p:spTree>
    <p:extLst>
      <p:ext uri="{BB962C8B-B14F-4D97-AF65-F5344CB8AC3E}">
        <p14:creationId xmlns:p14="http://schemas.microsoft.com/office/powerpoint/2010/main" val="3559783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0000"/>
            </a:blip>
            <a:stretch>
              <a:fillRect t="-9259" b="-9259"/>
            </a:stretch>
          </a:blipFill>
        </p:spPr>
        <p:txBody>
          <a:bodyPr/>
          <a:lstStyle/>
          <a:p>
            <a:endParaRPr lang="en-GB"/>
          </a:p>
        </p:txBody>
      </p:sp>
      <p:sp>
        <p:nvSpPr>
          <p:cNvPr id="3" name="Freeform 3"/>
          <p:cNvSpPr/>
          <p:nvPr/>
        </p:nvSpPr>
        <p:spPr>
          <a:xfrm>
            <a:off x="3544544" y="1172977"/>
            <a:ext cx="11198912" cy="7941047"/>
          </a:xfrm>
          <a:custGeom>
            <a:avLst/>
            <a:gdLst/>
            <a:ahLst/>
            <a:cxnLst/>
            <a:rect l="l" t="t" r="r" b="b"/>
            <a:pathLst>
              <a:path w="11198912" h="7941047">
                <a:moveTo>
                  <a:pt x="0" y="0"/>
                </a:moveTo>
                <a:lnTo>
                  <a:pt x="11198912" y="0"/>
                </a:lnTo>
                <a:lnTo>
                  <a:pt x="11198912" y="7941046"/>
                </a:lnTo>
                <a:lnTo>
                  <a:pt x="0" y="7941046"/>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a:p>
        </p:txBody>
      </p:sp>
      <p:sp>
        <p:nvSpPr>
          <p:cNvPr id="4" name="Freeform 4"/>
          <p:cNvSpPr/>
          <p:nvPr/>
        </p:nvSpPr>
        <p:spPr>
          <a:xfrm>
            <a:off x="14574955" y="6887545"/>
            <a:ext cx="1479014" cy="4114800"/>
          </a:xfrm>
          <a:custGeom>
            <a:avLst/>
            <a:gdLst/>
            <a:ahLst/>
            <a:cxnLst/>
            <a:rect l="l" t="t" r="r" b="b"/>
            <a:pathLst>
              <a:path w="1479014" h="4114800">
                <a:moveTo>
                  <a:pt x="0" y="0"/>
                </a:moveTo>
                <a:lnTo>
                  <a:pt x="1479014" y="0"/>
                </a:lnTo>
                <a:lnTo>
                  <a:pt x="147901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539152" y="7928554"/>
            <a:ext cx="2622746" cy="3073791"/>
          </a:xfrm>
          <a:custGeom>
            <a:avLst/>
            <a:gdLst/>
            <a:ahLst/>
            <a:cxnLst/>
            <a:rect l="l" t="t" r="r" b="b"/>
            <a:pathLst>
              <a:path w="2622746" h="3073791">
                <a:moveTo>
                  <a:pt x="0" y="0"/>
                </a:moveTo>
                <a:lnTo>
                  <a:pt x="2622746" y="0"/>
                </a:lnTo>
                <a:lnTo>
                  <a:pt x="2622746" y="3073791"/>
                </a:lnTo>
                <a:lnTo>
                  <a:pt x="0" y="307379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Freeform 6"/>
          <p:cNvSpPr/>
          <p:nvPr/>
        </p:nvSpPr>
        <p:spPr>
          <a:xfrm>
            <a:off x="16808433" y="1414354"/>
            <a:ext cx="2959134" cy="2805490"/>
          </a:xfrm>
          <a:custGeom>
            <a:avLst/>
            <a:gdLst/>
            <a:ahLst/>
            <a:cxnLst/>
            <a:rect l="l" t="t" r="r" b="b"/>
            <a:pathLst>
              <a:path w="2959134" h="2805490">
                <a:moveTo>
                  <a:pt x="0" y="0"/>
                </a:moveTo>
                <a:lnTo>
                  <a:pt x="2959134" y="0"/>
                </a:lnTo>
                <a:lnTo>
                  <a:pt x="2959134" y="2805490"/>
                </a:lnTo>
                <a:lnTo>
                  <a:pt x="0" y="280549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7" name="TextBox 7"/>
          <p:cNvSpPr txBox="1"/>
          <p:nvPr/>
        </p:nvSpPr>
        <p:spPr>
          <a:xfrm>
            <a:off x="4190999" y="1820499"/>
            <a:ext cx="9950517" cy="2944268"/>
          </a:xfrm>
          <a:prstGeom prst="rect">
            <a:avLst/>
          </a:prstGeom>
        </p:spPr>
        <p:txBody>
          <a:bodyPr wrap="square" lIns="0" tIns="0" rIns="0" bIns="0" rtlCol="0" anchor="t">
            <a:spAutoFit/>
          </a:bodyPr>
          <a:lstStyle/>
          <a:p>
            <a:pPr algn="ctr">
              <a:lnSpc>
                <a:spcPts val="7560"/>
              </a:lnSpc>
            </a:pPr>
            <a:r>
              <a:rPr lang="en-US" sz="7000" dirty="0">
                <a:solidFill>
                  <a:srgbClr val="303030"/>
                </a:solidFill>
                <a:latin typeface="Bobby Jones Soft"/>
              </a:rPr>
              <a:t>Key theme: provision mapping &amp; formal assessment </a:t>
            </a:r>
          </a:p>
        </p:txBody>
      </p:sp>
      <p:sp>
        <p:nvSpPr>
          <p:cNvPr id="8" name="TextBox 8"/>
          <p:cNvSpPr txBox="1"/>
          <p:nvPr/>
        </p:nvSpPr>
        <p:spPr>
          <a:xfrm>
            <a:off x="4763425" y="4749554"/>
            <a:ext cx="8761150" cy="4129977"/>
          </a:xfrm>
          <a:prstGeom prst="rect">
            <a:avLst/>
          </a:prstGeom>
        </p:spPr>
        <p:txBody>
          <a:bodyPr lIns="0" tIns="0" rIns="0" bIns="0" rtlCol="0" anchor="t">
            <a:spAutoFit/>
          </a:bodyPr>
          <a:lstStyle/>
          <a:p>
            <a:pPr marL="0" lvl="0" indent="0" algn="ctr">
              <a:lnSpc>
                <a:spcPts val="2699"/>
              </a:lnSpc>
              <a:spcBef>
                <a:spcPct val="0"/>
              </a:spcBef>
            </a:pPr>
            <a:r>
              <a:rPr lang="en-US" sz="1999" b="1" u="sng" spc="119" dirty="0">
                <a:solidFill>
                  <a:srgbClr val="303030"/>
                </a:solidFill>
                <a:latin typeface="Quicksand Semi-Bold"/>
              </a:rPr>
              <a:t>Specific areas of support</a:t>
            </a:r>
            <a:r>
              <a:rPr lang="en-US" sz="1999" u="none" spc="119" dirty="0">
                <a:solidFill>
                  <a:srgbClr val="303030"/>
                </a:solidFill>
                <a:latin typeface="Quicksand Semi-Bold"/>
              </a:rPr>
              <a:t>: provision mapping examples, ensuring provision is part of a graduated approach of support, providing access to evidence-based SEND assessments &amp; interventions for SEMH and speech &amp; language support, </a:t>
            </a:r>
            <a:br>
              <a:rPr lang="en-US" sz="1999" spc="119" dirty="0">
                <a:solidFill>
                  <a:srgbClr val="303030"/>
                </a:solidFill>
                <a:latin typeface="Quicksand Semi-Bold"/>
              </a:rPr>
            </a:br>
            <a:br>
              <a:rPr lang="en-US" sz="1999" spc="119" dirty="0">
                <a:solidFill>
                  <a:srgbClr val="303030"/>
                </a:solidFill>
                <a:latin typeface="Quicksand Semi-Bold"/>
              </a:rPr>
            </a:br>
            <a:br>
              <a:rPr lang="en-US" sz="1999" spc="119" dirty="0">
                <a:solidFill>
                  <a:srgbClr val="303030"/>
                </a:solidFill>
                <a:latin typeface="Quicksand Semi-Bold"/>
              </a:rPr>
            </a:br>
            <a:br>
              <a:rPr lang="en-US" sz="1999" spc="119" dirty="0">
                <a:solidFill>
                  <a:srgbClr val="303030"/>
                </a:solidFill>
                <a:latin typeface="Quicksand Semi-Bold"/>
              </a:rPr>
            </a:br>
            <a:r>
              <a:rPr lang="en-US" sz="1999" b="1" u="sng" spc="119" dirty="0">
                <a:solidFill>
                  <a:srgbClr val="303030"/>
                </a:solidFill>
                <a:latin typeface="Quicksand Semi-Bold"/>
              </a:rPr>
              <a:t>what the next steps could look like</a:t>
            </a:r>
            <a:r>
              <a:rPr lang="en-US" sz="1999" spc="119" dirty="0">
                <a:solidFill>
                  <a:srgbClr val="303030"/>
                </a:solidFill>
                <a:latin typeface="Quicksand Semi-Bold"/>
              </a:rPr>
              <a:t>: provision mapping example or template, training for provision mapping including data, clearly defining the graduated approach and “ordinarily available provision,” ensuring assessment is rooted in data &amp; supports cycles of APDR</a:t>
            </a:r>
            <a:endParaRPr lang="en-US" sz="1999" u="none" spc="119" dirty="0">
              <a:solidFill>
                <a:srgbClr val="303030"/>
              </a:solidFill>
              <a:latin typeface="Quicksand Semi-Bold"/>
            </a:endParaRPr>
          </a:p>
        </p:txBody>
      </p:sp>
      <p:sp>
        <p:nvSpPr>
          <p:cNvPr id="9" name="Freeform 9"/>
          <p:cNvSpPr/>
          <p:nvPr/>
        </p:nvSpPr>
        <p:spPr>
          <a:xfrm>
            <a:off x="14321734" y="-1129584"/>
            <a:ext cx="2486699" cy="2543938"/>
          </a:xfrm>
          <a:custGeom>
            <a:avLst/>
            <a:gdLst/>
            <a:ahLst/>
            <a:cxnLst/>
            <a:rect l="l" t="t" r="r" b="b"/>
            <a:pathLst>
              <a:path w="2486699" h="2543938">
                <a:moveTo>
                  <a:pt x="0" y="0"/>
                </a:moveTo>
                <a:lnTo>
                  <a:pt x="2486699" y="0"/>
                </a:lnTo>
                <a:lnTo>
                  <a:pt x="2486699" y="2543938"/>
                </a:lnTo>
                <a:lnTo>
                  <a:pt x="0" y="254393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0" name="Freeform 10"/>
          <p:cNvSpPr/>
          <p:nvPr/>
        </p:nvSpPr>
        <p:spPr>
          <a:xfrm>
            <a:off x="2083594" y="704939"/>
            <a:ext cx="3208440" cy="647522"/>
          </a:xfrm>
          <a:custGeom>
            <a:avLst/>
            <a:gdLst/>
            <a:ahLst/>
            <a:cxnLst/>
            <a:rect l="l" t="t" r="r" b="b"/>
            <a:pathLst>
              <a:path w="3208440" h="647522">
                <a:moveTo>
                  <a:pt x="0" y="0"/>
                </a:moveTo>
                <a:lnTo>
                  <a:pt x="3208439" y="0"/>
                </a:lnTo>
                <a:lnTo>
                  <a:pt x="3208439" y="647522"/>
                </a:lnTo>
                <a:lnTo>
                  <a:pt x="0" y="64752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1" name="Freeform 11"/>
          <p:cNvSpPr/>
          <p:nvPr/>
        </p:nvSpPr>
        <p:spPr>
          <a:xfrm>
            <a:off x="17511294" y="6887545"/>
            <a:ext cx="1222977" cy="1753372"/>
          </a:xfrm>
          <a:custGeom>
            <a:avLst/>
            <a:gdLst/>
            <a:ahLst/>
            <a:cxnLst/>
            <a:rect l="l" t="t" r="r" b="b"/>
            <a:pathLst>
              <a:path w="1222977" h="1753372">
                <a:moveTo>
                  <a:pt x="0" y="0"/>
                </a:moveTo>
                <a:lnTo>
                  <a:pt x="1222978" y="0"/>
                </a:lnTo>
                <a:lnTo>
                  <a:pt x="1222978" y="1753373"/>
                </a:lnTo>
                <a:lnTo>
                  <a:pt x="0" y="175337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2" name="Freeform 12"/>
          <p:cNvSpPr/>
          <p:nvPr/>
        </p:nvSpPr>
        <p:spPr>
          <a:xfrm>
            <a:off x="306083" y="-262531"/>
            <a:ext cx="973602" cy="2728649"/>
          </a:xfrm>
          <a:custGeom>
            <a:avLst/>
            <a:gdLst/>
            <a:ahLst/>
            <a:cxnLst/>
            <a:rect l="l" t="t" r="r" b="b"/>
            <a:pathLst>
              <a:path w="973602" h="2728649">
                <a:moveTo>
                  <a:pt x="0" y="0"/>
                </a:moveTo>
                <a:lnTo>
                  <a:pt x="973602" y="0"/>
                </a:lnTo>
                <a:lnTo>
                  <a:pt x="973602" y="2728649"/>
                </a:lnTo>
                <a:lnTo>
                  <a:pt x="0" y="2728649"/>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3" name="Freeform 13"/>
          <p:cNvSpPr/>
          <p:nvPr/>
        </p:nvSpPr>
        <p:spPr>
          <a:xfrm>
            <a:off x="-1733922" y="3602082"/>
            <a:ext cx="3211541" cy="3285464"/>
          </a:xfrm>
          <a:custGeom>
            <a:avLst/>
            <a:gdLst/>
            <a:ahLst/>
            <a:cxnLst/>
            <a:rect l="l" t="t" r="r" b="b"/>
            <a:pathLst>
              <a:path w="3211541" h="3285464">
                <a:moveTo>
                  <a:pt x="0" y="0"/>
                </a:moveTo>
                <a:lnTo>
                  <a:pt x="3211541" y="0"/>
                </a:lnTo>
                <a:lnTo>
                  <a:pt x="3211541" y="3285463"/>
                </a:lnTo>
                <a:lnTo>
                  <a:pt x="0" y="328546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4" name="Freeform 14"/>
          <p:cNvSpPr/>
          <p:nvPr/>
        </p:nvSpPr>
        <p:spPr>
          <a:xfrm>
            <a:off x="4763425" y="9465450"/>
            <a:ext cx="2778160" cy="2448254"/>
          </a:xfrm>
          <a:custGeom>
            <a:avLst/>
            <a:gdLst/>
            <a:ahLst/>
            <a:cxnLst/>
            <a:rect l="l" t="t" r="r" b="b"/>
            <a:pathLst>
              <a:path w="2778160" h="2448254">
                <a:moveTo>
                  <a:pt x="0" y="0"/>
                </a:moveTo>
                <a:lnTo>
                  <a:pt x="2778160" y="0"/>
                </a:lnTo>
                <a:lnTo>
                  <a:pt x="2778160" y="2448254"/>
                </a:lnTo>
                <a:lnTo>
                  <a:pt x="0" y="2448254"/>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GB"/>
          </a:p>
        </p:txBody>
      </p:sp>
    </p:spTree>
    <p:extLst>
      <p:ext uri="{BB962C8B-B14F-4D97-AF65-F5344CB8AC3E}">
        <p14:creationId xmlns:p14="http://schemas.microsoft.com/office/powerpoint/2010/main" val="2366321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0000"/>
            </a:blip>
            <a:stretch>
              <a:fillRect t="-9259" b="-9259"/>
            </a:stretch>
          </a:blipFill>
        </p:spPr>
        <p:txBody>
          <a:bodyPr/>
          <a:lstStyle/>
          <a:p>
            <a:endParaRPr lang="en-GB"/>
          </a:p>
        </p:txBody>
      </p:sp>
      <p:sp>
        <p:nvSpPr>
          <p:cNvPr id="3" name="Freeform 3"/>
          <p:cNvSpPr/>
          <p:nvPr/>
        </p:nvSpPr>
        <p:spPr>
          <a:xfrm>
            <a:off x="3544544" y="1172977"/>
            <a:ext cx="11198912" cy="7941047"/>
          </a:xfrm>
          <a:custGeom>
            <a:avLst/>
            <a:gdLst/>
            <a:ahLst/>
            <a:cxnLst/>
            <a:rect l="l" t="t" r="r" b="b"/>
            <a:pathLst>
              <a:path w="11198912" h="7941047">
                <a:moveTo>
                  <a:pt x="0" y="0"/>
                </a:moveTo>
                <a:lnTo>
                  <a:pt x="11198912" y="0"/>
                </a:lnTo>
                <a:lnTo>
                  <a:pt x="11198912" y="7941046"/>
                </a:lnTo>
                <a:lnTo>
                  <a:pt x="0" y="7941046"/>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a:p>
        </p:txBody>
      </p:sp>
      <p:sp>
        <p:nvSpPr>
          <p:cNvPr id="4" name="Freeform 4"/>
          <p:cNvSpPr/>
          <p:nvPr/>
        </p:nvSpPr>
        <p:spPr>
          <a:xfrm>
            <a:off x="14574955" y="6887545"/>
            <a:ext cx="1479014" cy="4114800"/>
          </a:xfrm>
          <a:custGeom>
            <a:avLst/>
            <a:gdLst/>
            <a:ahLst/>
            <a:cxnLst/>
            <a:rect l="l" t="t" r="r" b="b"/>
            <a:pathLst>
              <a:path w="1479014" h="4114800">
                <a:moveTo>
                  <a:pt x="0" y="0"/>
                </a:moveTo>
                <a:lnTo>
                  <a:pt x="1479014" y="0"/>
                </a:lnTo>
                <a:lnTo>
                  <a:pt x="147901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539152" y="7928554"/>
            <a:ext cx="2622746" cy="3073791"/>
          </a:xfrm>
          <a:custGeom>
            <a:avLst/>
            <a:gdLst/>
            <a:ahLst/>
            <a:cxnLst/>
            <a:rect l="l" t="t" r="r" b="b"/>
            <a:pathLst>
              <a:path w="2622746" h="3073791">
                <a:moveTo>
                  <a:pt x="0" y="0"/>
                </a:moveTo>
                <a:lnTo>
                  <a:pt x="2622746" y="0"/>
                </a:lnTo>
                <a:lnTo>
                  <a:pt x="2622746" y="3073791"/>
                </a:lnTo>
                <a:lnTo>
                  <a:pt x="0" y="307379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Freeform 6"/>
          <p:cNvSpPr/>
          <p:nvPr/>
        </p:nvSpPr>
        <p:spPr>
          <a:xfrm>
            <a:off x="16808433" y="1414354"/>
            <a:ext cx="2959134" cy="2805490"/>
          </a:xfrm>
          <a:custGeom>
            <a:avLst/>
            <a:gdLst/>
            <a:ahLst/>
            <a:cxnLst/>
            <a:rect l="l" t="t" r="r" b="b"/>
            <a:pathLst>
              <a:path w="2959134" h="2805490">
                <a:moveTo>
                  <a:pt x="0" y="0"/>
                </a:moveTo>
                <a:lnTo>
                  <a:pt x="2959134" y="0"/>
                </a:lnTo>
                <a:lnTo>
                  <a:pt x="2959134" y="2805490"/>
                </a:lnTo>
                <a:lnTo>
                  <a:pt x="0" y="280549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7" name="TextBox 7"/>
          <p:cNvSpPr txBox="1"/>
          <p:nvPr/>
        </p:nvSpPr>
        <p:spPr>
          <a:xfrm>
            <a:off x="4146485" y="2603746"/>
            <a:ext cx="9995031" cy="1969642"/>
          </a:xfrm>
          <a:prstGeom prst="rect">
            <a:avLst/>
          </a:prstGeom>
        </p:spPr>
        <p:txBody>
          <a:bodyPr lIns="0" tIns="0" rIns="0" bIns="0" rtlCol="0" anchor="t">
            <a:spAutoFit/>
          </a:bodyPr>
          <a:lstStyle/>
          <a:p>
            <a:pPr algn="ctr">
              <a:lnSpc>
                <a:spcPts val="7560"/>
              </a:lnSpc>
            </a:pPr>
            <a:r>
              <a:rPr lang="en-US" sz="7000" dirty="0">
                <a:solidFill>
                  <a:srgbClr val="303030"/>
                </a:solidFill>
                <a:latin typeface="Bobby Jones Soft"/>
              </a:rPr>
              <a:t>Key theme: adaptive teaching</a:t>
            </a:r>
          </a:p>
        </p:txBody>
      </p:sp>
      <p:sp>
        <p:nvSpPr>
          <p:cNvPr id="8" name="TextBox 8"/>
          <p:cNvSpPr txBox="1"/>
          <p:nvPr/>
        </p:nvSpPr>
        <p:spPr>
          <a:xfrm>
            <a:off x="4763425" y="4749554"/>
            <a:ext cx="8761150" cy="3437479"/>
          </a:xfrm>
          <a:prstGeom prst="rect">
            <a:avLst/>
          </a:prstGeom>
        </p:spPr>
        <p:txBody>
          <a:bodyPr lIns="0" tIns="0" rIns="0" bIns="0" rtlCol="0" anchor="t">
            <a:spAutoFit/>
          </a:bodyPr>
          <a:lstStyle/>
          <a:p>
            <a:pPr marL="0" lvl="0" indent="0" algn="ctr">
              <a:lnSpc>
                <a:spcPts val="2699"/>
              </a:lnSpc>
              <a:spcBef>
                <a:spcPct val="0"/>
              </a:spcBef>
            </a:pPr>
            <a:r>
              <a:rPr lang="en-US" sz="1999" b="1" u="sng" spc="119" dirty="0">
                <a:solidFill>
                  <a:srgbClr val="303030"/>
                </a:solidFill>
                <a:latin typeface="Quicksand Semi-Bold"/>
              </a:rPr>
              <a:t>Specific areas of support</a:t>
            </a:r>
            <a:r>
              <a:rPr lang="en-US" sz="1999" u="none" spc="119" dirty="0">
                <a:solidFill>
                  <a:srgbClr val="303030"/>
                </a:solidFill>
                <a:latin typeface="Quicksand Semi-Bold"/>
              </a:rPr>
              <a:t>: how the classroom environment support learning, scaffolding, EEF 5 principles of effective teaching, modelling of effective teaching from specialist settings</a:t>
            </a:r>
            <a:br>
              <a:rPr lang="en-US" sz="1999" spc="119" dirty="0">
                <a:solidFill>
                  <a:srgbClr val="303030"/>
                </a:solidFill>
                <a:latin typeface="Quicksand Semi-Bold"/>
              </a:rPr>
            </a:br>
            <a:br>
              <a:rPr lang="en-US" sz="1999" spc="119" dirty="0">
                <a:solidFill>
                  <a:srgbClr val="303030"/>
                </a:solidFill>
                <a:latin typeface="Quicksand Semi-Bold"/>
              </a:rPr>
            </a:br>
            <a:br>
              <a:rPr lang="en-US" sz="1999" spc="119" dirty="0">
                <a:solidFill>
                  <a:srgbClr val="303030"/>
                </a:solidFill>
                <a:latin typeface="Quicksand Semi-Bold"/>
              </a:rPr>
            </a:br>
            <a:br>
              <a:rPr lang="en-US" sz="1999" spc="119" dirty="0">
                <a:solidFill>
                  <a:srgbClr val="303030"/>
                </a:solidFill>
                <a:latin typeface="Quicksand Semi-Bold"/>
              </a:rPr>
            </a:br>
            <a:r>
              <a:rPr lang="en-US" sz="1999" b="1" u="sng" spc="119" dirty="0">
                <a:solidFill>
                  <a:srgbClr val="303030"/>
                </a:solidFill>
                <a:latin typeface="Quicksand Semi-Bold"/>
              </a:rPr>
              <a:t>what the next steps could look like</a:t>
            </a:r>
            <a:r>
              <a:rPr lang="en-US" sz="1999" spc="119" dirty="0">
                <a:solidFill>
                  <a:srgbClr val="303030"/>
                </a:solidFill>
                <a:latin typeface="Quicksand Semi-Bold"/>
              </a:rPr>
              <a:t>: collaborating with specialist settings as “expert partners” to share strategies &amp; support via coaching, modelling, mentoring, outreach support or training. </a:t>
            </a:r>
            <a:endParaRPr lang="en-US" sz="1999" u="none" spc="119" dirty="0">
              <a:solidFill>
                <a:srgbClr val="303030"/>
              </a:solidFill>
              <a:latin typeface="Quicksand Semi-Bold"/>
            </a:endParaRPr>
          </a:p>
        </p:txBody>
      </p:sp>
      <p:sp>
        <p:nvSpPr>
          <p:cNvPr id="9" name="Freeform 9"/>
          <p:cNvSpPr/>
          <p:nvPr/>
        </p:nvSpPr>
        <p:spPr>
          <a:xfrm>
            <a:off x="14321734" y="-1129584"/>
            <a:ext cx="2486699" cy="2543938"/>
          </a:xfrm>
          <a:custGeom>
            <a:avLst/>
            <a:gdLst/>
            <a:ahLst/>
            <a:cxnLst/>
            <a:rect l="l" t="t" r="r" b="b"/>
            <a:pathLst>
              <a:path w="2486699" h="2543938">
                <a:moveTo>
                  <a:pt x="0" y="0"/>
                </a:moveTo>
                <a:lnTo>
                  <a:pt x="2486699" y="0"/>
                </a:lnTo>
                <a:lnTo>
                  <a:pt x="2486699" y="2543938"/>
                </a:lnTo>
                <a:lnTo>
                  <a:pt x="0" y="254393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0" name="Freeform 10"/>
          <p:cNvSpPr/>
          <p:nvPr/>
        </p:nvSpPr>
        <p:spPr>
          <a:xfrm>
            <a:off x="2083594" y="704939"/>
            <a:ext cx="3208440" cy="647522"/>
          </a:xfrm>
          <a:custGeom>
            <a:avLst/>
            <a:gdLst/>
            <a:ahLst/>
            <a:cxnLst/>
            <a:rect l="l" t="t" r="r" b="b"/>
            <a:pathLst>
              <a:path w="3208440" h="647522">
                <a:moveTo>
                  <a:pt x="0" y="0"/>
                </a:moveTo>
                <a:lnTo>
                  <a:pt x="3208439" y="0"/>
                </a:lnTo>
                <a:lnTo>
                  <a:pt x="3208439" y="647522"/>
                </a:lnTo>
                <a:lnTo>
                  <a:pt x="0" y="64752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1" name="Freeform 11"/>
          <p:cNvSpPr/>
          <p:nvPr/>
        </p:nvSpPr>
        <p:spPr>
          <a:xfrm>
            <a:off x="17511294" y="6887545"/>
            <a:ext cx="1222977" cy="1753372"/>
          </a:xfrm>
          <a:custGeom>
            <a:avLst/>
            <a:gdLst/>
            <a:ahLst/>
            <a:cxnLst/>
            <a:rect l="l" t="t" r="r" b="b"/>
            <a:pathLst>
              <a:path w="1222977" h="1753372">
                <a:moveTo>
                  <a:pt x="0" y="0"/>
                </a:moveTo>
                <a:lnTo>
                  <a:pt x="1222978" y="0"/>
                </a:lnTo>
                <a:lnTo>
                  <a:pt x="1222978" y="1753373"/>
                </a:lnTo>
                <a:lnTo>
                  <a:pt x="0" y="175337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2" name="Freeform 12"/>
          <p:cNvSpPr/>
          <p:nvPr/>
        </p:nvSpPr>
        <p:spPr>
          <a:xfrm>
            <a:off x="306083" y="-262531"/>
            <a:ext cx="973602" cy="2728649"/>
          </a:xfrm>
          <a:custGeom>
            <a:avLst/>
            <a:gdLst/>
            <a:ahLst/>
            <a:cxnLst/>
            <a:rect l="l" t="t" r="r" b="b"/>
            <a:pathLst>
              <a:path w="973602" h="2728649">
                <a:moveTo>
                  <a:pt x="0" y="0"/>
                </a:moveTo>
                <a:lnTo>
                  <a:pt x="973602" y="0"/>
                </a:lnTo>
                <a:lnTo>
                  <a:pt x="973602" y="2728649"/>
                </a:lnTo>
                <a:lnTo>
                  <a:pt x="0" y="2728649"/>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3" name="Freeform 13"/>
          <p:cNvSpPr/>
          <p:nvPr/>
        </p:nvSpPr>
        <p:spPr>
          <a:xfrm>
            <a:off x="-1733922" y="3602082"/>
            <a:ext cx="3211541" cy="3285464"/>
          </a:xfrm>
          <a:custGeom>
            <a:avLst/>
            <a:gdLst/>
            <a:ahLst/>
            <a:cxnLst/>
            <a:rect l="l" t="t" r="r" b="b"/>
            <a:pathLst>
              <a:path w="3211541" h="3285464">
                <a:moveTo>
                  <a:pt x="0" y="0"/>
                </a:moveTo>
                <a:lnTo>
                  <a:pt x="3211541" y="0"/>
                </a:lnTo>
                <a:lnTo>
                  <a:pt x="3211541" y="3285463"/>
                </a:lnTo>
                <a:lnTo>
                  <a:pt x="0" y="328546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4" name="Freeform 14"/>
          <p:cNvSpPr/>
          <p:nvPr/>
        </p:nvSpPr>
        <p:spPr>
          <a:xfrm>
            <a:off x="4763425" y="9465450"/>
            <a:ext cx="2778160" cy="2448254"/>
          </a:xfrm>
          <a:custGeom>
            <a:avLst/>
            <a:gdLst/>
            <a:ahLst/>
            <a:cxnLst/>
            <a:rect l="l" t="t" r="r" b="b"/>
            <a:pathLst>
              <a:path w="2778160" h="2448254">
                <a:moveTo>
                  <a:pt x="0" y="0"/>
                </a:moveTo>
                <a:lnTo>
                  <a:pt x="2778160" y="0"/>
                </a:lnTo>
                <a:lnTo>
                  <a:pt x="2778160" y="2448254"/>
                </a:lnTo>
                <a:lnTo>
                  <a:pt x="0" y="2448254"/>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0000"/>
            </a:blip>
            <a:stretch>
              <a:fillRect t="-9259" b="-9259"/>
            </a:stretch>
          </a:blipFill>
        </p:spPr>
        <p:txBody>
          <a:bodyPr/>
          <a:lstStyle/>
          <a:p>
            <a:endParaRPr lang="en-GB"/>
          </a:p>
        </p:txBody>
      </p:sp>
      <p:sp>
        <p:nvSpPr>
          <p:cNvPr id="3" name="Freeform 3"/>
          <p:cNvSpPr/>
          <p:nvPr/>
        </p:nvSpPr>
        <p:spPr>
          <a:xfrm>
            <a:off x="3544544" y="1172977"/>
            <a:ext cx="11198912" cy="7941047"/>
          </a:xfrm>
          <a:custGeom>
            <a:avLst/>
            <a:gdLst/>
            <a:ahLst/>
            <a:cxnLst/>
            <a:rect l="l" t="t" r="r" b="b"/>
            <a:pathLst>
              <a:path w="11198912" h="7941047">
                <a:moveTo>
                  <a:pt x="0" y="0"/>
                </a:moveTo>
                <a:lnTo>
                  <a:pt x="11198912" y="0"/>
                </a:lnTo>
                <a:lnTo>
                  <a:pt x="11198912" y="7941046"/>
                </a:lnTo>
                <a:lnTo>
                  <a:pt x="0" y="7941046"/>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a:p>
        </p:txBody>
      </p:sp>
      <p:sp>
        <p:nvSpPr>
          <p:cNvPr id="4" name="Freeform 4"/>
          <p:cNvSpPr/>
          <p:nvPr/>
        </p:nvSpPr>
        <p:spPr>
          <a:xfrm>
            <a:off x="14574955" y="6887545"/>
            <a:ext cx="1479014" cy="4114800"/>
          </a:xfrm>
          <a:custGeom>
            <a:avLst/>
            <a:gdLst/>
            <a:ahLst/>
            <a:cxnLst/>
            <a:rect l="l" t="t" r="r" b="b"/>
            <a:pathLst>
              <a:path w="1479014" h="4114800">
                <a:moveTo>
                  <a:pt x="0" y="0"/>
                </a:moveTo>
                <a:lnTo>
                  <a:pt x="1479014" y="0"/>
                </a:lnTo>
                <a:lnTo>
                  <a:pt x="147901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539152" y="7928554"/>
            <a:ext cx="2622746" cy="3073791"/>
          </a:xfrm>
          <a:custGeom>
            <a:avLst/>
            <a:gdLst/>
            <a:ahLst/>
            <a:cxnLst/>
            <a:rect l="l" t="t" r="r" b="b"/>
            <a:pathLst>
              <a:path w="2622746" h="3073791">
                <a:moveTo>
                  <a:pt x="0" y="0"/>
                </a:moveTo>
                <a:lnTo>
                  <a:pt x="2622746" y="0"/>
                </a:lnTo>
                <a:lnTo>
                  <a:pt x="2622746" y="3073791"/>
                </a:lnTo>
                <a:lnTo>
                  <a:pt x="0" y="307379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Freeform 6"/>
          <p:cNvSpPr/>
          <p:nvPr/>
        </p:nvSpPr>
        <p:spPr>
          <a:xfrm>
            <a:off x="16808433" y="1414354"/>
            <a:ext cx="2959134" cy="2805490"/>
          </a:xfrm>
          <a:custGeom>
            <a:avLst/>
            <a:gdLst/>
            <a:ahLst/>
            <a:cxnLst/>
            <a:rect l="l" t="t" r="r" b="b"/>
            <a:pathLst>
              <a:path w="2959134" h="2805490">
                <a:moveTo>
                  <a:pt x="0" y="0"/>
                </a:moveTo>
                <a:lnTo>
                  <a:pt x="2959134" y="0"/>
                </a:lnTo>
                <a:lnTo>
                  <a:pt x="2959134" y="2805490"/>
                </a:lnTo>
                <a:lnTo>
                  <a:pt x="0" y="280549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7" name="TextBox 7"/>
          <p:cNvSpPr txBox="1"/>
          <p:nvPr/>
        </p:nvSpPr>
        <p:spPr>
          <a:xfrm>
            <a:off x="4146485" y="2603746"/>
            <a:ext cx="9995031" cy="1969642"/>
          </a:xfrm>
          <a:prstGeom prst="rect">
            <a:avLst/>
          </a:prstGeom>
        </p:spPr>
        <p:txBody>
          <a:bodyPr lIns="0" tIns="0" rIns="0" bIns="0" rtlCol="0" anchor="t">
            <a:spAutoFit/>
          </a:bodyPr>
          <a:lstStyle/>
          <a:p>
            <a:pPr algn="ctr">
              <a:lnSpc>
                <a:spcPts val="7560"/>
              </a:lnSpc>
            </a:pPr>
            <a:r>
              <a:rPr lang="en-US" sz="7000" dirty="0">
                <a:solidFill>
                  <a:srgbClr val="303030"/>
                </a:solidFill>
                <a:latin typeface="Bobby Jones Soft"/>
              </a:rPr>
              <a:t>Key theme: whole school send</a:t>
            </a:r>
          </a:p>
        </p:txBody>
      </p:sp>
      <p:sp>
        <p:nvSpPr>
          <p:cNvPr id="8" name="TextBox 8"/>
          <p:cNvSpPr txBox="1"/>
          <p:nvPr/>
        </p:nvSpPr>
        <p:spPr>
          <a:xfrm>
            <a:off x="4763425" y="4749554"/>
            <a:ext cx="8761150" cy="4129977"/>
          </a:xfrm>
          <a:prstGeom prst="rect">
            <a:avLst/>
          </a:prstGeom>
        </p:spPr>
        <p:txBody>
          <a:bodyPr lIns="0" tIns="0" rIns="0" bIns="0" rtlCol="0" anchor="t">
            <a:spAutoFit/>
          </a:bodyPr>
          <a:lstStyle/>
          <a:p>
            <a:pPr marL="0" lvl="0" indent="0" algn="ctr">
              <a:lnSpc>
                <a:spcPts val="2699"/>
              </a:lnSpc>
              <a:spcBef>
                <a:spcPct val="0"/>
              </a:spcBef>
            </a:pPr>
            <a:r>
              <a:rPr lang="en-US" sz="1999" b="1" u="sng" spc="119" dirty="0">
                <a:solidFill>
                  <a:srgbClr val="303030"/>
                </a:solidFill>
                <a:latin typeface="Quicksand Semi-Bold"/>
              </a:rPr>
              <a:t>Specific areas of support</a:t>
            </a:r>
            <a:r>
              <a:rPr lang="en-US" sz="1999" u="none" spc="119" dirty="0">
                <a:solidFill>
                  <a:srgbClr val="303030"/>
                </a:solidFill>
                <a:latin typeface="Quicksand Semi-Bold"/>
              </a:rPr>
              <a:t>: SEND as a whole school &amp; leadership priority, effective use of SEND governors, SEND law for leaders, curriculum adaptations for SEND, the use of assistive technology, the role of middle leaders. </a:t>
            </a:r>
            <a:br>
              <a:rPr lang="en-US" sz="1999" spc="119" dirty="0">
                <a:solidFill>
                  <a:srgbClr val="303030"/>
                </a:solidFill>
                <a:latin typeface="Quicksand Semi-Bold"/>
              </a:rPr>
            </a:br>
            <a:br>
              <a:rPr lang="en-US" sz="1999" spc="119" dirty="0">
                <a:solidFill>
                  <a:srgbClr val="303030"/>
                </a:solidFill>
                <a:latin typeface="Quicksand Semi-Bold"/>
              </a:rPr>
            </a:br>
            <a:br>
              <a:rPr lang="en-US" sz="1999" spc="119" dirty="0">
                <a:solidFill>
                  <a:srgbClr val="303030"/>
                </a:solidFill>
                <a:latin typeface="Quicksand Semi-Bold"/>
              </a:rPr>
            </a:br>
            <a:br>
              <a:rPr lang="en-US" sz="1999" spc="119" dirty="0">
                <a:solidFill>
                  <a:srgbClr val="303030"/>
                </a:solidFill>
                <a:latin typeface="Quicksand Semi-Bold"/>
              </a:rPr>
            </a:br>
            <a:r>
              <a:rPr lang="en-US" sz="1999" b="1" u="sng" spc="119" dirty="0">
                <a:solidFill>
                  <a:srgbClr val="303030"/>
                </a:solidFill>
                <a:latin typeface="Quicksand Semi-Bold"/>
              </a:rPr>
              <a:t>what the next steps could look like</a:t>
            </a:r>
            <a:r>
              <a:rPr lang="en-US" sz="1999" spc="119" dirty="0">
                <a:solidFill>
                  <a:srgbClr val="303030"/>
                </a:solidFill>
                <a:latin typeface="Quicksand Semi-Bold"/>
              </a:rPr>
              <a:t>: Training for SEND governors, awareness for school leaders linked to inspection framework, coaching &amp; mentoring, specific training for middle leaders around curriculum, technology in the classroom opportunities for schools</a:t>
            </a:r>
            <a:endParaRPr lang="en-US" sz="1999" u="none" spc="119" dirty="0">
              <a:solidFill>
                <a:srgbClr val="303030"/>
              </a:solidFill>
              <a:latin typeface="Quicksand Semi-Bold"/>
            </a:endParaRPr>
          </a:p>
        </p:txBody>
      </p:sp>
      <p:sp>
        <p:nvSpPr>
          <p:cNvPr id="9" name="Freeform 9"/>
          <p:cNvSpPr/>
          <p:nvPr/>
        </p:nvSpPr>
        <p:spPr>
          <a:xfrm>
            <a:off x="14321734" y="-1129584"/>
            <a:ext cx="2486699" cy="2543938"/>
          </a:xfrm>
          <a:custGeom>
            <a:avLst/>
            <a:gdLst/>
            <a:ahLst/>
            <a:cxnLst/>
            <a:rect l="l" t="t" r="r" b="b"/>
            <a:pathLst>
              <a:path w="2486699" h="2543938">
                <a:moveTo>
                  <a:pt x="0" y="0"/>
                </a:moveTo>
                <a:lnTo>
                  <a:pt x="2486699" y="0"/>
                </a:lnTo>
                <a:lnTo>
                  <a:pt x="2486699" y="2543938"/>
                </a:lnTo>
                <a:lnTo>
                  <a:pt x="0" y="254393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0" name="Freeform 10"/>
          <p:cNvSpPr/>
          <p:nvPr/>
        </p:nvSpPr>
        <p:spPr>
          <a:xfrm>
            <a:off x="2083594" y="704939"/>
            <a:ext cx="3208440" cy="647522"/>
          </a:xfrm>
          <a:custGeom>
            <a:avLst/>
            <a:gdLst/>
            <a:ahLst/>
            <a:cxnLst/>
            <a:rect l="l" t="t" r="r" b="b"/>
            <a:pathLst>
              <a:path w="3208440" h="647522">
                <a:moveTo>
                  <a:pt x="0" y="0"/>
                </a:moveTo>
                <a:lnTo>
                  <a:pt x="3208439" y="0"/>
                </a:lnTo>
                <a:lnTo>
                  <a:pt x="3208439" y="647522"/>
                </a:lnTo>
                <a:lnTo>
                  <a:pt x="0" y="64752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1" name="Freeform 11"/>
          <p:cNvSpPr/>
          <p:nvPr/>
        </p:nvSpPr>
        <p:spPr>
          <a:xfrm>
            <a:off x="17511294" y="6887545"/>
            <a:ext cx="1222977" cy="1753372"/>
          </a:xfrm>
          <a:custGeom>
            <a:avLst/>
            <a:gdLst/>
            <a:ahLst/>
            <a:cxnLst/>
            <a:rect l="l" t="t" r="r" b="b"/>
            <a:pathLst>
              <a:path w="1222977" h="1753372">
                <a:moveTo>
                  <a:pt x="0" y="0"/>
                </a:moveTo>
                <a:lnTo>
                  <a:pt x="1222978" y="0"/>
                </a:lnTo>
                <a:lnTo>
                  <a:pt x="1222978" y="1753373"/>
                </a:lnTo>
                <a:lnTo>
                  <a:pt x="0" y="175337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2" name="Freeform 12"/>
          <p:cNvSpPr/>
          <p:nvPr/>
        </p:nvSpPr>
        <p:spPr>
          <a:xfrm>
            <a:off x="306083" y="-262531"/>
            <a:ext cx="973602" cy="2728649"/>
          </a:xfrm>
          <a:custGeom>
            <a:avLst/>
            <a:gdLst/>
            <a:ahLst/>
            <a:cxnLst/>
            <a:rect l="l" t="t" r="r" b="b"/>
            <a:pathLst>
              <a:path w="973602" h="2728649">
                <a:moveTo>
                  <a:pt x="0" y="0"/>
                </a:moveTo>
                <a:lnTo>
                  <a:pt x="973602" y="0"/>
                </a:lnTo>
                <a:lnTo>
                  <a:pt x="973602" y="2728649"/>
                </a:lnTo>
                <a:lnTo>
                  <a:pt x="0" y="2728649"/>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3" name="Freeform 13"/>
          <p:cNvSpPr/>
          <p:nvPr/>
        </p:nvSpPr>
        <p:spPr>
          <a:xfrm>
            <a:off x="-1733922" y="3602082"/>
            <a:ext cx="3211541" cy="3285464"/>
          </a:xfrm>
          <a:custGeom>
            <a:avLst/>
            <a:gdLst/>
            <a:ahLst/>
            <a:cxnLst/>
            <a:rect l="l" t="t" r="r" b="b"/>
            <a:pathLst>
              <a:path w="3211541" h="3285464">
                <a:moveTo>
                  <a:pt x="0" y="0"/>
                </a:moveTo>
                <a:lnTo>
                  <a:pt x="3211541" y="0"/>
                </a:lnTo>
                <a:lnTo>
                  <a:pt x="3211541" y="3285463"/>
                </a:lnTo>
                <a:lnTo>
                  <a:pt x="0" y="328546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4" name="Freeform 14"/>
          <p:cNvSpPr/>
          <p:nvPr/>
        </p:nvSpPr>
        <p:spPr>
          <a:xfrm>
            <a:off x="4763425" y="9465450"/>
            <a:ext cx="2778160" cy="2448254"/>
          </a:xfrm>
          <a:custGeom>
            <a:avLst/>
            <a:gdLst/>
            <a:ahLst/>
            <a:cxnLst/>
            <a:rect l="l" t="t" r="r" b="b"/>
            <a:pathLst>
              <a:path w="2778160" h="2448254">
                <a:moveTo>
                  <a:pt x="0" y="0"/>
                </a:moveTo>
                <a:lnTo>
                  <a:pt x="2778160" y="0"/>
                </a:lnTo>
                <a:lnTo>
                  <a:pt x="2778160" y="2448254"/>
                </a:lnTo>
                <a:lnTo>
                  <a:pt x="0" y="2448254"/>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GB"/>
          </a:p>
        </p:txBody>
      </p:sp>
    </p:spTree>
    <p:extLst>
      <p:ext uri="{BB962C8B-B14F-4D97-AF65-F5344CB8AC3E}">
        <p14:creationId xmlns:p14="http://schemas.microsoft.com/office/powerpoint/2010/main" val="1028459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0000"/>
            </a:blip>
            <a:stretch>
              <a:fillRect t="-9259" b="-9259"/>
            </a:stretch>
          </a:blipFill>
        </p:spPr>
        <p:txBody>
          <a:bodyPr/>
          <a:lstStyle/>
          <a:p>
            <a:endParaRPr lang="en-GB"/>
          </a:p>
        </p:txBody>
      </p:sp>
      <p:sp>
        <p:nvSpPr>
          <p:cNvPr id="3" name="Freeform 3"/>
          <p:cNvSpPr/>
          <p:nvPr/>
        </p:nvSpPr>
        <p:spPr>
          <a:xfrm>
            <a:off x="10549961" y="2944865"/>
            <a:ext cx="5995547" cy="4397270"/>
          </a:xfrm>
          <a:custGeom>
            <a:avLst/>
            <a:gdLst/>
            <a:ahLst/>
            <a:cxnLst/>
            <a:rect l="l" t="t" r="r" b="b"/>
            <a:pathLst>
              <a:path w="5995547" h="4397270">
                <a:moveTo>
                  <a:pt x="0" y="0"/>
                </a:moveTo>
                <a:lnTo>
                  <a:pt x="5995546" y="0"/>
                </a:lnTo>
                <a:lnTo>
                  <a:pt x="5995546" y="4397270"/>
                </a:lnTo>
                <a:lnTo>
                  <a:pt x="0" y="43972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rot="932926">
            <a:off x="7533989" y="1200531"/>
            <a:ext cx="1461030" cy="1311031"/>
          </a:xfrm>
          <a:custGeom>
            <a:avLst/>
            <a:gdLst/>
            <a:ahLst/>
            <a:cxnLst/>
            <a:rect l="l" t="t" r="r" b="b"/>
            <a:pathLst>
              <a:path w="1461030" h="1311031">
                <a:moveTo>
                  <a:pt x="0" y="0"/>
                </a:moveTo>
                <a:lnTo>
                  <a:pt x="1461029" y="0"/>
                </a:lnTo>
                <a:lnTo>
                  <a:pt x="1461029" y="1311030"/>
                </a:lnTo>
                <a:lnTo>
                  <a:pt x="0" y="13110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1247658" y="8951076"/>
            <a:ext cx="4552716" cy="951932"/>
          </a:xfrm>
          <a:custGeom>
            <a:avLst/>
            <a:gdLst/>
            <a:ahLst/>
            <a:cxnLst/>
            <a:rect l="l" t="t" r="r" b="b"/>
            <a:pathLst>
              <a:path w="4552716" h="951932">
                <a:moveTo>
                  <a:pt x="0" y="0"/>
                </a:moveTo>
                <a:lnTo>
                  <a:pt x="4552716" y="0"/>
                </a:lnTo>
                <a:lnTo>
                  <a:pt x="4552716" y="951932"/>
                </a:lnTo>
                <a:lnTo>
                  <a:pt x="0" y="95193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Freeform 6"/>
          <p:cNvSpPr/>
          <p:nvPr/>
        </p:nvSpPr>
        <p:spPr>
          <a:xfrm rot="-5400000">
            <a:off x="17075066" y="2650352"/>
            <a:ext cx="3007901" cy="2639433"/>
          </a:xfrm>
          <a:custGeom>
            <a:avLst/>
            <a:gdLst/>
            <a:ahLst/>
            <a:cxnLst/>
            <a:rect l="l" t="t" r="r" b="b"/>
            <a:pathLst>
              <a:path w="3007901" h="2639433">
                <a:moveTo>
                  <a:pt x="0" y="0"/>
                </a:moveTo>
                <a:lnTo>
                  <a:pt x="3007901" y="0"/>
                </a:lnTo>
                <a:lnTo>
                  <a:pt x="3007901" y="2639433"/>
                </a:lnTo>
                <a:lnTo>
                  <a:pt x="0" y="263943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7" name="Freeform 7"/>
          <p:cNvSpPr/>
          <p:nvPr/>
        </p:nvSpPr>
        <p:spPr>
          <a:xfrm>
            <a:off x="15653530" y="-1327812"/>
            <a:ext cx="3211541" cy="3285464"/>
          </a:xfrm>
          <a:custGeom>
            <a:avLst/>
            <a:gdLst/>
            <a:ahLst/>
            <a:cxnLst/>
            <a:rect l="l" t="t" r="r" b="b"/>
            <a:pathLst>
              <a:path w="3211541" h="3285464">
                <a:moveTo>
                  <a:pt x="0" y="0"/>
                </a:moveTo>
                <a:lnTo>
                  <a:pt x="3211540" y="0"/>
                </a:lnTo>
                <a:lnTo>
                  <a:pt x="3211540" y="3285464"/>
                </a:lnTo>
                <a:lnTo>
                  <a:pt x="0" y="328546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8" name="Freeform 8"/>
          <p:cNvSpPr/>
          <p:nvPr/>
        </p:nvSpPr>
        <p:spPr>
          <a:xfrm>
            <a:off x="13297964" y="8730877"/>
            <a:ext cx="3961336" cy="3644429"/>
          </a:xfrm>
          <a:custGeom>
            <a:avLst/>
            <a:gdLst/>
            <a:ahLst/>
            <a:cxnLst/>
            <a:rect l="l" t="t" r="r" b="b"/>
            <a:pathLst>
              <a:path w="3961336" h="3644429">
                <a:moveTo>
                  <a:pt x="0" y="0"/>
                </a:moveTo>
                <a:lnTo>
                  <a:pt x="3961336" y="0"/>
                </a:lnTo>
                <a:lnTo>
                  <a:pt x="3961336" y="3644429"/>
                </a:lnTo>
                <a:lnTo>
                  <a:pt x="0" y="364442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9" name="Freeform 9"/>
          <p:cNvSpPr/>
          <p:nvPr/>
        </p:nvSpPr>
        <p:spPr>
          <a:xfrm>
            <a:off x="10880149" y="508797"/>
            <a:ext cx="3536747" cy="713780"/>
          </a:xfrm>
          <a:custGeom>
            <a:avLst/>
            <a:gdLst/>
            <a:ahLst/>
            <a:cxnLst/>
            <a:rect l="l" t="t" r="r" b="b"/>
            <a:pathLst>
              <a:path w="3536747" h="713780">
                <a:moveTo>
                  <a:pt x="0" y="0"/>
                </a:moveTo>
                <a:lnTo>
                  <a:pt x="3536747" y="0"/>
                </a:lnTo>
                <a:lnTo>
                  <a:pt x="3536747" y="713780"/>
                </a:lnTo>
                <a:lnTo>
                  <a:pt x="0" y="71378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0" name="Freeform 10"/>
          <p:cNvSpPr/>
          <p:nvPr/>
        </p:nvSpPr>
        <p:spPr>
          <a:xfrm>
            <a:off x="6242511" y="8910360"/>
            <a:ext cx="3211541" cy="3285464"/>
          </a:xfrm>
          <a:custGeom>
            <a:avLst/>
            <a:gdLst/>
            <a:ahLst/>
            <a:cxnLst/>
            <a:rect l="l" t="t" r="r" b="b"/>
            <a:pathLst>
              <a:path w="3211541" h="3285464">
                <a:moveTo>
                  <a:pt x="0" y="0"/>
                </a:moveTo>
                <a:lnTo>
                  <a:pt x="3211541" y="0"/>
                </a:lnTo>
                <a:lnTo>
                  <a:pt x="3211541" y="3285463"/>
                </a:lnTo>
                <a:lnTo>
                  <a:pt x="0" y="328546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1" name="Freeform 11"/>
          <p:cNvSpPr/>
          <p:nvPr/>
        </p:nvSpPr>
        <p:spPr>
          <a:xfrm>
            <a:off x="-1074714" y="-835982"/>
            <a:ext cx="3214059" cy="2893382"/>
          </a:xfrm>
          <a:custGeom>
            <a:avLst/>
            <a:gdLst/>
            <a:ahLst/>
            <a:cxnLst/>
            <a:rect l="l" t="t" r="r" b="b"/>
            <a:pathLst>
              <a:path w="3214059" h="2893382">
                <a:moveTo>
                  <a:pt x="0" y="0"/>
                </a:moveTo>
                <a:lnTo>
                  <a:pt x="3214058" y="0"/>
                </a:lnTo>
                <a:lnTo>
                  <a:pt x="3214058" y="2893382"/>
                </a:lnTo>
                <a:lnTo>
                  <a:pt x="0" y="289338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2" name="Freeform 12"/>
          <p:cNvSpPr/>
          <p:nvPr/>
        </p:nvSpPr>
        <p:spPr>
          <a:xfrm>
            <a:off x="3594959" y="-1237622"/>
            <a:ext cx="2551798" cy="2475244"/>
          </a:xfrm>
          <a:custGeom>
            <a:avLst/>
            <a:gdLst/>
            <a:ahLst/>
            <a:cxnLst/>
            <a:rect l="l" t="t" r="r" b="b"/>
            <a:pathLst>
              <a:path w="2551798" h="2475244">
                <a:moveTo>
                  <a:pt x="0" y="0"/>
                </a:moveTo>
                <a:lnTo>
                  <a:pt x="2551798" y="0"/>
                </a:lnTo>
                <a:lnTo>
                  <a:pt x="2551798" y="2475244"/>
                </a:lnTo>
                <a:lnTo>
                  <a:pt x="0" y="247524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GB"/>
          </a:p>
        </p:txBody>
      </p:sp>
      <p:sp>
        <p:nvSpPr>
          <p:cNvPr id="13" name="Freeform 13"/>
          <p:cNvSpPr/>
          <p:nvPr/>
        </p:nvSpPr>
        <p:spPr>
          <a:xfrm>
            <a:off x="10880149" y="8910360"/>
            <a:ext cx="1222977" cy="1753372"/>
          </a:xfrm>
          <a:custGeom>
            <a:avLst/>
            <a:gdLst/>
            <a:ahLst/>
            <a:cxnLst/>
            <a:rect l="l" t="t" r="r" b="b"/>
            <a:pathLst>
              <a:path w="1222977" h="1753372">
                <a:moveTo>
                  <a:pt x="0" y="0"/>
                </a:moveTo>
                <a:lnTo>
                  <a:pt x="1222977" y="0"/>
                </a:lnTo>
                <a:lnTo>
                  <a:pt x="1222977" y="1753372"/>
                </a:lnTo>
                <a:lnTo>
                  <a:pt x="0" y="1753372"/>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GB"/>
          </a:p>
        </p:txBody>
      </p:sp>
      <p:sp>
        <p:nvSpPr>
          <p:cNvPr id="14" name="Freeform 14"/>
          <p:cNvSpPr/>
          <p:nvPr/>
        </p:nvSpPr>
        <p:spPr>
          <a:xfrm>
            <a:off x="17605414" y="7058397"/>
            <a:ext cx="973602" cy="2728649"/>
          </a:xfrm>
          <a:custGeom>
            <a:avLst/>
            <a:gdLst/>
            <a:ahLst/>
            <a:cxnLst/>
            <a:rect l="l" t="t" r="r" b="b"/>
            <a:pathLst>
              <a:path w="973602" h="2728649">
                <a:moveTo>
                  <a:pt x="0" y="0"/>
                </a:moveTo>
                <a:lnTo>
                  <a:pt x="973603" y="0"/>
                </a:lnTo>
                <a:lnTo>
                  <a:pt x="973603" y="2728649"/>
                </a:lnTo>
                <a:lnTo>
                  <a:pt x="0" y="2728649"/>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GB"/>
          </a:p>
        </p:txBody>
      </p:sp>
      <p:sp>
        <p:nvSpPr>
          <p:cNvPr id="15" name="TextBox 15"/>
          <p:cNvSpPr txBox="1"/>
          <p:nvPr/>
        </p:nvSpPr>
        <p:spPr>
          <a:xfrm>
            <a:off x="1504950" y="2330766"/>
            <a:ext cx="7708654" cy="2907032"/>
          </a:xfrm>
          <a:prstGeom prst="rect">
            <a:avLst/>
          </a:prstGeom>
        </p:spPr>
        <p:txBody>
          <a:bodyPr lIns="0" tIns="0" rIns="0" bIns="0" rtlCol="0" anchor="t">
            <a:spAutoFit/>
          </a:bodyPr>
          <a:lstStyle/>
          <a:p>
            <a:pPr>
              <a:lnSpc>
                <a:spcPts val="7560"/>
              </a:lnSpc>
            </a:pPr>
            <a:r>
              <a:rPr lang="en-US" sz="7000" dirty="0">
                <a:solidFill>
                  <a:srgbClr val="303030"/>
                </a:solidFill>
                <a:latin typeface="Bobby Jones Soft"/>
              </a:rPr>
              <a:t>Introduction: Overall Project Objective</a:t>
            </a:r>
          </a:p>
        </p:txBody>
      </p:sp>
      <p:sp>
        <p:nvSpPr>
          <p:cNvPr id="16" name="TextBox 16"/>
          <p:cNvSpPr txBox="1"/>
          <p:nvPr/>
        </p:nvSpPr>
        <p:spPr>
          <a:xfrm>
            <a:off x="1504951" y="5454969"/>
            <a:ext cx="6953250" cy="1723549"/>
          </a:xfrm>
          <a:prstGeom prst="rect">
            <a:avLst/>
          </a:prstGeom>
        </p:spPr>
        <p:txBody>
          <a:bodyPr wrap="square" lIns="0" tIns="0" rIns="0" bIns="0" rtlCol="0" anchor="t">
            <a:spAutoFit/>
          </a:bodyPr>
          <a:lstStyle/>
          <a:p>
            <a:pPr lvl="0"/>
            <a:r>
              <a:rPr lang="en-GB" sz="2800" dirty="0"/>
              <a:t>To build a comprehensive picture of SEND provision in all schools in North East Lincolnshire to support future provision, training &amp; development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0000"/>
            </a:blip>
            <a:stretch>
              <a:fillRect t="-9259" b="-9259"/>
            </a:stretch>
          </a:blipFill>
        </p:spPr>
        <p:txBody>
          <a:bodyPr/>
          <a:lstStyle/>
          <a:p>
            <a:endParaRPr lang="en-GB"/>
          </a:p>
        </p:txBody>
      </p:sp>
      <p:sp>
        <p:nvSpPr>
          <p:cNvPr id="3" name="Freeform 3"/>
          <p:cNvSpPr/>
          <p:nvPr/>
        </p:nvSpPr>
        <p:spPr>
          <a:xfrm>
            <a:off x="3544544" y="1172977"/>
            <a:ext cx="11198912" cy="7941047"/>
          </a:xfrm>
          <a:custGeom>
            <a:avLst/>
            <a:gdLst/>
            <a:ahLst/>
            <a:cxnLst/>
            <a:rect l="l" t="t" r="r" b="b"/>
            <a:pathLst>
              <a:path w="11198912" h="7941047">
                <a:moveTo>
                  <a:pt x="0" y="0"/>
                </a:moveTo>
                <a:lnTo>
                  <a:pt x="11198912" y="0"/>
                </a:lnTo>
                <a:lnTo>
                  <a:pt x="11198912" y="7941046"/>
                </a:lnTo>
                <a:lnTo>
                  <a:pt x="0" y="7941046"/>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a:p>
        </p:txBody>
      </p:sp>
      <p:sp>
        <p:nvSpPr>
          <p:cNvPr id="4" name="Freeform 4"/>
          <p:cNvSpPr/>
          <p:nvPr/>
        </p:nvSpPr>
        <p:spPr>
          <a:xfrm>
            <a:off x="14574955" y="6887545"/>
            <a:ext cx="1479014" cy="4114800"/>
          </a:xfrm>
          <a:custGeom>
            <a:avLst/>
            <a:gdLst/>
            <a:ahLst/>
            <a:cxnLst/>
            <a:rect l="l" t="t" r="r" b="b"/>
            <a:pathLst>
              <a:path w="1479014" h="4114800">
                <a:moveTo>
                  <a:pt x="0" y="0"/>
                </a:moveTo>
                <a:lnTo>
                  <a:pt x="1479014" y="0"/>
                </a:lnTo>
                <a:lnTo>
                  <a:pt x="147901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539152" y="7928554"/>
            <a:ext cx="2622746" cy="3073791"/>
          </a:xfrm>
          <a:custGeom>
            <a:avLst/>
            <a:gdLst/>
            <a:ahLst/>
            <a:cxnLst/>
            <a:rect l="l" t="t" r="r" b="b"/>
            <a:pathLst>
              <a:path w="2622746" h="3073791">
                <a:moveTo>
                  <a:pt x="0" y="0"/>
                </a:moveTo>
                <a:lnTo>
                  <a:pt x="2622746" y="0"/>
                </a:lnTo>
                <a:lnTo>
                  <a:pt x="2622746" y="3073791"/>
                </a:lnTo>
                <a:lnTo>
                  <a:pt x="0" y="307379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Freeform 6"/>
          <p:cNvSpPr/>
          <p:nvPr/>
        </p:nvSpPr>
        <p:spPr>
          <a:xfrm>
            <a:off x="16808433" y="1414354"/>
            <a:ext cx="2959134" cy="2805490"/>
          </a:xfrm>
          <a:custGeom>
            <a:avLst/>
            <a:gdLst/>
            <a:ahLst/>
            <a:cxnLst/>
            <a:rect l="l" t="t" r="r" b="b"/>
            <a:pathLst>
              <a:path w="2959134" h="2805490">
                <a:moveTo>
                  <a:pt x="0" y="0"/>
                </a:moveTo>
                <a:lnTo>
                  <a:pt x="2959134" y="0"/>
                </a:lnTo>
                <a:lnTo>
                  <a:pt x="2959134" y="2805490"/>
                </a:lnTo>
                <a:lnTo>
                  <a:pt x="0" y="280549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7" name="TextBox 7"/>
          <p:cNvSpPr txBox="1"/>
          <p:nvPr/>
        </p:nvSpPr>
        <p:spPr>
          <a:xfrm>
            <a:off x="4146485" y="2603746"/>
            <a:ext cx="9995031" cy="995016"/>
          </a:xfrm>
          <a:prstGeom prst="rect">
            <a:avLst/>
          </a:prstGeom>
        </p:spPr>
        <p:txBody>
          <a:bodyPr lIns="0" tIns="0" rIns="0" bIns="0" rtlCol="0" anchor="t">
            <a:spAutoFit/>
          </a:bodyPr>
          <a:lstStyle/>
          <a:p>
            <a:pPr algn="ctr">
              <a:lnSpc>
                <a:spcPts val="7560"/>
              </a:lnSpc>
            </a:pPr>
            <a:r>
              <a:rPr lang="en-US" sz="7000" dirty="0">
                <a:solidFill>
                  <a:srgbClr val="303030"/>
                </a:solidFill>
                <a:latin typeface="Bobby Jones Soft"/>
              </a:rPr>
              <a:t>Key theme: de-escalation</a:t>
            </a:r>
          </a:p>
        </p:txBody>
      </p:sp>
      <p:sp>
        <p:nvSpPr>
          <p:cNvPr id="8" name="TextBox 8"/>
          <p:cNvSpPr txBox="1"/>
          <p:nvPr/>
        </p:nvSpPr>
        <p:spPr>
          <a:xfrm>
            <a:off x="4763425" y="4749554"/>
            <a:ext cx="8761150" cy="4129977"/>
          </a:xfrm>
          <a:prstGeom prst="rect">
            <a:avLst/>
          </a:prstGeom>
        </p:spPr>
        <p:txBody>
          <a:bodyPr lIns="0" tIns="0" rIns="0" bIns="0" rtlCol="0" anchor="t">
            <a:spAutoFit/>
          </a:bodyPr>
          <a:lstStyle/>
          <a:p>
            <a:pPr marL="0" lvl="0" indent="0" algn="ctr">
              <a:lnSpc>
                <a:spcPts val="2699"/>
              </a:lnSpc>
              <a:spcBef>
                <a:spcPct val="0"/>
              </a:spcBef>
            </a:pPr>
            <a:r>
              <a:rPr lang="en-US" sz="1999" b="1" u="sng" spc="119" dirty="0">
                <a:solidFill>
                  <a:srgbClr val="303030"/>
                </a:solidFill>
                <a:latin typeface="Quicksand Semi-Bold"/>
              </a:rPr>
              <a:t>Specific areas of support</a:t>
            </a:r>
            <a:r>
              <a:rPr lang="en-US" sz="1999" u="none" spc="119" dirty="0">
                <a:solidFill>
                  <a:srgbClr val="303030"/>
                </a:solidFill>
                <a:latin typeface="Quicksand Semi-Bold"/>
              </a:rPr>
              <a:t>: whole school approaches to effective behaviour management, low arousal techniques &amp; relational approaches to behaviour (trauma informed responses) Whole school approaches to S&amp;L. </a:t>
            </a:r>
            <a:br>
              <a:rPr lang="en-US" sz="1999" u="none" spc="119" dirty="0">
                <a:solidFill>
                  <a:srgbClr val="303030"/>
                </a:solidFill>
                <a:latin typeface="Quicksand Semi-Bold"/>
              </a:rPr>
            </a:br>
            <a:br>
              <a:rPr lang="en-US" sz="1999" spc="119" dirty="0">
                <a:solidFill>
                  <a:srgbClr val="303030"/>
                </a:solidFill>
                <a:latin typeface="Quicksand Semi-Bold"/>
              </a:rPr>
            </a:br>
            <a:br>
              <a:rPr lang="en-US" sz="1999" spc="119" dirty="0">
                <a:solidFill>
                  <a:srgbClr val="303030"/>
                </a:solidFill>
                <a:latin typeface="Quicksand Semi-Bold"/>
              </a:rPr>
            </a:br>
            <a:br>
              <a:rPr lang="en-US" sz="1999" spc="119" dirty="0">
                <a:solidFill>
                  <a:srgbClr val="303030"/>
                </a:solidFill>
                <a:latin typeface="Quicksand Semi-Bold"/>
              </a:rPr>
            </a:br>
            <a:br>
              <a:rPr lang="en-US" sz="1999" spc="119" dirty="0">
                <a:solidFill>
                  <a:srgbClr val="303030"/>
                </a:solidFill>
                <a:latin typeface="Quicksand Semi-Bold"/>
              </a:rPr>
            </a:br>
            <a:r>
              <a:rPr lang="en-US" sz="1999" b="1" u="sng" spc="119" dirty="0">
                <a:solidFill>
                  <a:srgbClr val="303030"/>
                </a:solidFill>
                <a:latin typeface="Quicksand Semi-Bold"/>
              </a:rPr>
              <a:t>what the next steps could look like</a:t>
            </a:r>
            <a:r>
              <a:rPr lang="en-US" sz="1999" spc="119" dirty="0">
                <a:solidFill>
                  <a:srgbClr val="303030"/>
                </a:solidFill>
                <a:latin typeface="Quicksand Semi-Bold"/>
              </a:rPr>
              <a:t>: CPD sessions for school staff around strategies to manage behaviour, strengthened Local Offer, trauma informed approaches to behaviour support, outreach support from specialist settings and agencies </a:t>
            </a:r>
            <a:endParaRPr lang="en-US" sz="1999" u="none" spc="119" dirty="0">
              <a:solidFill>
                <a:srgbClr val="303030"/>
              </a:solidFill>
              <a:latin typeface="Quicksand Semi-Bold"/>
            </a:endParaRPr>
          </a:p>
        </p:txBody>
      </p:sp>
      <p:sp>
        <p:nvSpPr>
          <p:cNvPr id="9" name="Freeform 9"/>
          <p:cNvSpPr/>
          <p:nvPr/>
        </p:nvSpPr>
        <p:spPr>
          <a:xfrm>
            <a:off x="14321734" y="-1129584"/>
            <a:ext cx="2486699" cy="2543938"/>
          </a:xfrm>
          <a:custGeom>
            <a:avLst/>
            <a:gdLst/>
            <a:ahLst/>
            <a:cxnLst/>
            <a:rect l="l" t="t" r="r" b="b"/>
            <a:pathLst>
              <a:path w="2486699" h="2543938">
                <a:moveTo>
                  <a:pt x="0" y="0"/>
                </a:moveTo>
                <a:lnTo>
                  <a:pt x="2486699" y="0"/>
                </a:lnTo>
                <a:lnTo>
                  <a:pt x="2486699" y="2543938"/>
                </a:lnTo>
                <a:lnTo>
                  <a:pt x="0" y="254393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0" name="Freeform 10"/>
          <p:cNvSpPr/>
          <p:nvPr/>
        </p:nvSpPr>
        <p:spPr>
          <a:xfrm>
            <a:off x="2083594" y="704939"/>
            <a:ext cx="3208440" cy="647522"/>
          </a:xfrm>
          <a:custGeom>
            <a:avLst/>
            <a:gdLst/>
            <a:ahLst/>
            <a:cxnLst/>
            <a:rect l="l" t="t" r="r" b="b"/>
            <a:pathLst>
              <a:path w="3208440" h="647522">
                <a:moveTo>
                  <a:pt x="0" y="0"/>
                </a:moveTo>
                <a:lnTo>
                  <a:pt x="3208439" y="0"/>
                </a:lnTo>
                <a:lnTo>
                  <a:pt x="3208439" y="647522"/>
                </a:lnTo>
                <a:lnTo>
                  <a:pt x="0" y="64752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1" name="Freeform 11"/>
          <p:cNvSpPr/>
          <p:nvPr/>
        </p:nvSpPr>
        <p:spPr>
          <a:xfrm>
            <a:off x="17511294" y="6887545"/>
            <a:ext cx="1222977" cy="1753372"/>
          </a:xfrm>
          <a:custGeom>
            <a:avLst/>
            <a:gdLst/>
            <a:ahLst/>
            <a:cxnLst/>
            <a:rect l="l" t="t" r="r" b="b"/>
            <a:pathLst>
              <a:path w="1222977" h="1753372">
                <a:moveTo>
                  <a:pt x="0" y="0"/>
                </a:moveTo>
                <a:lnTo>
                  <a:pt x="1222978" y="0"/>
                </a:lnTo>
                <a:lnTo>
                  <a:pt x="1222978" y="1753373"/>
                </a:lnTo>
                <a:lnTo>
                  <a:pt x="0" y="175337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2" name="Freeform 12"/>
          <p:cNvSpPr/>
          <p:nvPr/>
        </p:nvSpPr>
        <p:spPr>
          <a:xfrm>
            <a:off x="306083" y="-262531"/>
            <a:ext cx="973602" cy="2728649"/>
          </a:xfrm>
          <a:custGeom>
            <a:avLst/>
            <a:gdLst/>
            <a:ahLst/>
            <a:cxnLst/>
            <a:rect l="l" t="t" r="r" b="b"/>
            <a:pathLst>
              <a:path w="973602" h="2728649">
                <a:moveTo>
                  <a:pt x="0" y="0"/>
                </a:moveTo>
                <a:lnTo>
                  <a:pt x="973602" y="0"/>
                </a:lnTo>
                <a:lnTo>
                  <a:pt x="973602" y="2728649"/>
                </a:lnTo>
                <a:lnTo>
                  <a:pt x="0" y="2728649"/>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3" name="Freeform 13"/>
          <p:cNvSpPr/>
          <p:nvPr/>
        </p:nvSpPr>
        <p:spPr>
          <a:xfrm>
            <a:off x="-1733922" y="3602082"/>
            <a:ext cx="3211541" cy="3285464"/>
          </a:xfrm>
          <a:custGeom>
            <a:avLst/>
            <a:gdLst/>
            <a:ahLst/>
            <a:cxnLst/>
            <a:rect l="l" t="t" r="r" b="b"/>
            <a:pathLst>
              <a:path w="3211541" h="3285464">
                <a:moveTo>
                  <a:pt x="0" y="0"/>
                </a:moveTo>
                <a:lnTo>
                  <a:pt x="3211541" y="0"/>
                </a:lnTo>
                <a:lnTo>
                  <a:pt x="3211541" y="3285463"/>
                </a:lnTo>
                <a:lnTo>
                  <a:pt x="0" y="328546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4" name="Freeform 14"/>
          <p:cNvSpPr/>
          <p:nvPr/>
        </p:nvSpPr>
        <p:spPr>
          <a:xfrm>
            <a:off x="4763425" y="9465450"/>
            <a:ext cx="2778160" cy="2448254"/>
          </a:xfrm>
          <a:custGeom>
            <a:avLst/>
            <a:gdLst/>
            <a:ahLst/>
            <a:cxnLst/>
            <a:rect l="l" t="t" r="r" b="b"/>
            <a:pathLst>
              <a:path w="2778160" h="2448254">
                <a:moveTo>
                  <a:pt x="0" y="0"/>
                </a:moveTo>
                <a:lnTo>
                  <a:pt x="2778160" y="0"/>
                </a:lnTo>
                <a:lnTo>
                  <a:pt x="2778160" y="2448254"/>
                </a:lnTo>
                <a:lnTo>
                  <a:pt x="0" y="2448254"/>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GB"/>
          </a:p>
        </p:txBody>
      </p:sp>
    </p:spTree>
    <p:extLst>
      <p:ext uri="{BB962C8B-B14F-4D97-AF65-F5344CB8AC3E}">
        <p14:creationId xmlns:p14="http://schemas.microsoft.com/office/powerpoint/2010/main" val="2759032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0000"/>
            </a:blip>
            <a:stretch>
              <a:fillRect t="-9259" b="-9259"/>
            </a:stretch>
          </a:blipFill>
        </p:spPr>
        <p:txBody>
          <a:bodyPr/>
          <a:lstStyle/>
          <a:p>
            <a:endParaRPr lang="en-GB"/>
          </a:p>
        </p:txBody>
      </p:sp>
      <p:sp>
        <p:nvSpPr>
          <p:cNvPr id="3" name="Freeform 3"/>
          <p:cNvSpPr/>
          <p:nvPr/>
        </p:nvSpPr>
        <p:spPr>
          <a:xfrm>
            <a:off x="3544544" y="1172977"/>
            <a:ext cx="11198912" cy="7941047"/>
          </a:xfrm>
          <a:custGeom>
            <a:avLst/>
            <a:gdLst/>
            <a:ahLst/>
            <a:cxnLst/>
            <a:rect l="l" t="t" r="r" b="b"/>
            <a:pathLst>
              <a:path w="11198912" h="7941047">
                <a:moveTo>
                  <a:pt x="0" y="0"/>
                </a:moveTo>
                <a:lnTo>
                  <a:pt x="11198912" y="0"/>
                </a:lnTo>
                <a:lnTo>
                  <a:pt x="11198912" y="7941046"/>
                </a:lnTo>
                <a:lnTo>
                  <a:pt x="0" y="7941046"/>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a:p>
        </p:txBody>
      </p:sp>
      <p:sp>
        <p:nvSpPr>
          <p:cNvPr id="4" name="Freeform 4"/>
          <p:cNvSpPr/>
          <p:nvPr/>
        </p:nvSpPr>
        <p:spPr>
          <a:xfrm>
            <a:off x="14574955" y="6887545"/>
            <a:ext cx="1479014" cy="4114800"/>
          </a:xfrm>
          <a:custGeom>
            <a:avLst/>
            <a:gdLst/>
            <a:ahLst/>
            <a:cxnLst/>
            <a:rect l="l" t="t" r="r" b="b"/>
            <a:pathLst>
              <a:path w="1479014" h="4114800">
                <a:moveTo>
                  <a:pt x="0" y="0"/>
                </a:moveTo>
                <a:lnTo>
                  <a:pt x="1479014" y="0"/>
                </a:lnTo>
                <a:lnTo>
                  <a:pt x="147901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539152" y="7928554"/>
            <a:ext cx="2622746" cy="3073791"/>
          </a:xfrm>
          <a:custGeom>
            <a:avLst/>
            <a:gdLst/>
            <a:ahLst/>
            <a:cxnLst/>
            <a:rect l="l" t="t" r="r" b="b"/>
            <a:pathLst>
              <a:path w="2622746" h="3073791">
                <a:moveTo>
                  <a:pt x="0" y="0"/>
                </a:moveTo>
                <a:lnTo>
                  <a:pt x="2622746" y="0"/>
                </a:lnTo>
                <a:lnTo>
                  <a:pt x="2622746" y="3073791"/>
                </a:lnTo>
                <a:lnTo>
                  <a:pt x="0" y="307379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Freeform 6"/>
          <p:cNvSpPr/>
          <p:nvPr/>
        </p:nvSpPr>
        <p:spPr>
          <a:xfrm>
            <a:off x="16808433" y="1414354"/>
            <a:ext cx="2959134" cy="2805490"/>
          </a:xfrm>
          <a:custGeom>
            <a:avLst/>
            <a:gdLst/>
            <a:ahLst/>
            <a:cxnLst/>
            <a:rect l="l" t="t" r="r" b="b"/>
            <a:pathLst>
              <a:path w="2959134" h="2805490">
                <a:moveTo>
                  <a:pt x="0" y="0"/>
                </a:moveTo>
                <a:lnTo>
                  <a:pt x="2959134" y="0"/>
                </a:lnTo>
                <a:lnTo>
                  <a:pt x="2959134" y="2805490"/>
                </a:lnTo>
                <a:lnTo>
                  <a:pt x="0" y="280549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7" name="TextBox 7"/>
          <p:cNvSpPr txBox="1"/>
          <p:nvPr/>
        </p:nvSpPr>
        <p:spPr>
          <a:xfrm>
            <a:off x="4146485" y="2603746"/>
            <a:ext cx="9995031" cy="995016"/>
          </a:xfrm>
          <a:prstGeom prst="rect">
            <a:avLst/>
          </a:prstGeom>
        </p:spPr>
        <p:txBody>
          <a:bodyPr lIns="0" tIns="0" rIns="0" bIns="0" rtlCol="0" anchor="t">
            <a:spAutoFit/>
          </a:bodyPr>
          <a:lstStyle/>
          <a:p>
            <a:pPr algn="ctr">
              <a:lnSpc>
                <a:spcPts val="7560"/>
              </a:lnSpc>
            </a:pPr>
            <a:r>
              <a:rPr lang="en-US" sz="7000" dirty="0">
                <a:solidFill>
                  <a:srgbClr val="303030"/>
                </a:solidFill>
                <a:latin typeface="Bobby Jones Soft"/>
              </a:rPr>
              <a:t>Key theme: FAMILIES</a:t>
            </a:r>
          </a:p>
        </p:txBody>
      </p:sp>
      <p:sp>
        <p:nvSpPr>
          <p:cNvPr id="8" name="TextBox 8"/>
          <p:cNvSpPr txBox="1"/>
          <p:nvPr/>
        </p:nvSpPr>
        <p:spPr>
          <a:xfrm>
            <a:off x="4763425" y="4749554"/>
            <a:ext cx="8761150" cy="3437479"/>
          </a:xfrm>
          <a:prstGeom prst="rect">
            <a:avLst/>
          </a:prstGeom>
        </p:spPr>
        <p:txBody>
          <a:bodyPr lIns="0" tIns="0" rIns="0" bIns="0" rtlCol="0" anchor="t">
            <a:spAutoFit/>
          </a:bodyPr>
          <a:lstStyle/>
          <a:p>
            <a:pPr marL="0" lvl="0" indent="0" algn="ctr">
              <a:lnSpc>
                <a:spcPts val="2699"/>
              </a:lnSpc>
              <a:spcBef>
                <a:spcPct val="0"/>
              </a:spcBef>
            </a:pPr>
            <a:r>
              <a:rPr lang="en-US" sz="1999" b="1" u="sng" spc="119" dirty="0">
                <a:solidFill>
                  <a:srgbClr val="303030"/>
                </a:solidFill>
                <a:latin typeface="Quicksand Semi-Bold"/>
              </a:rPr>
              <a:t>Specific areas of support</a:t>
            </a:r>
            <a:r>
              <a:rPr lang="en-US" sz="1999" u="none" spc="119" dirty="0">
                <a:solidFill>
                  <a:srgbClr val="303030"/>
                </a:solidFill>
                <a:latin typeface="Quicksand Semi-Bold"/>
              </a:rPr>
              <a:t>: proper coproduction with families e.g. SEND information report, opportunities to work with families as “experts by experience,” family &amp; child voice strategies. </a:t>
            </a:r>
            <a:br>
              <a:rPr lang="en-US" sz="1999" u="none" spc="119" dirty="0">
                <a:solidFill>
                  <a:srgbClr val="303030"/>
                </a:solidFill>
                <a:latin typeface="Quicksand Semi-Bold"/>
              </a:rPr>
            </a:br>
            <a:br>
              <a:rPr lang="en-US" sz="1999" spc="119" dirty="0">
                <a:solidFill>
                  <a:srgbClr val="303030"/>
                </a:solidFill>
                <a:latin typeface="Quicksand Semi-Bold"/>
              </a:rPr>
            </a:br>
            <a:br>
              <a:rPr lang="en-US" sz="1999" spc="119" dirty="0">
                <a:solidFill>
                  <a:srgbClr val="303030"/>
                </a:solidFill>
                <a:latin typeface="Quicksand Semi-Bold"/>
              </a:rPr>
            </a:br>
            <a:br>
              <a:rPr lang="en-US" sz="1999" spc="119" dirty="0">
                <a:solidFill>
                  <a:srgbClr val="303030"/>
                </a:solidFill>
                <a:latin typeface="Quicksand Semi-Bold"/>
              </a:rPr>
            </a:br>
            <a:br>
              <a:rPr lang="en-US" sz="1999" spc="119" dirty="0">
                <a:solidFill>
                  <a:srgbClr val="303030"/>
                </a:solidFill>
                <a:latin typeface="Quicksand Semi-Bold"/>
              </a:rPr>
            </a:br>
            <a:r>
              <a:rPr lang="en-US" sz="1999" b="1" u="sng" spc="119" dirty="0">
                <a:solidFill>
                  <a:srgbClr val="303030"/>
                </a:solidFill>
                <a:latin typeface="Quicksand Semi-Bold"/>
              </a:rPr>
              <a:t>what the next steps could look like</a:t>
            </a:r>
            <a:r>
              <a:rPr lang="en-US" sz="1999" spc="119" dirty="0">
                <a:solidFill>
                  <a:srgbClr val="303030"/>
                </a:solidFill>
                <a:latin typeface="Quicksand Semi-Bold"/>
              </a:rPr>
              <a:t>: CPD offer from families as “experts by experience,”, Network &amp; CPD opportunities around coproduction e.g. 4 Cornerstones, supporting attendance. </a:t>
            </a:r>
            <a:endParaRPr lang="en-US" sz="1999" u="none" spc="119" dirty="0">
              <a:solidFill>
                <a:srgbClr val="303030"/>
              </a:solidFill>
              <a:latin typeface="Quicksand Semi-Bold"/>
            </a:endParaRPr>
          </a:p>
        </p:txBody>
      </p:sp>
      <p:sp>
        <p:nvSpPr>
          <p:cNvPr id="9" name="Freeform 9"/>
          <p:cNvSpPr/>
          <p:nvPr/>
        </p:nvSpPr>
        <p:spPr>
          <a:xfrm>
            <a:off x="14321734" y="-1129584"/>
            <a:ext cx="2486699" cy="2543938"/>
          </a:xfrm>
          <a:custGeom>
            <a:avLst/>
            <a:gdLst/>
            <a:ahLst/>
            <a:cxnLst/>
            <a:rect l="l" t="t" r="r" b="b"/>
            <a:pathLst>
              <a:path w="2486699" h="2543938">
                <a:moveTo>
                  <a:pt x="0" y="0"/>
                </a:moveTo>
                <a:lnTo>
                  <a:pt x="2486699" y="0"/>
                </a:lnTo>
                <a:lnTo>
                  <a:pt x="2486699" y="2543938"/>
                </a:lnTo>
                <a:lnTo>
                  <a:pt x="0" y="254393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0" name="Freeform 10"/>
          <p:cNvSpPr/>
          <p:nvPr/>
        </p:nvSpPr>
        <p:spPr>
          <a:xfrm>
            <a:off x="2083594" y="704939"/>
            <a:ext cx="3208440" cy="647522"/>
          </a:xfrm>
          <a:custGeom>
            <a:avLst/>
            <a:gdLst/>
            <a:ahLst/>
            <a:cxnLst/>
            <a:rect l="l" t="t" r="r" b="b"/>
            <a:pathLst>
              <a:path w="3208440" h="647522">
                <a:moveTo>
                  <a:pt x="0" y="0"/>
                </a:moveTo>
                <a:lnTo>
                  <a:pt x="3208439" y="0"/>
                </a:lnTo>
                <a:lnTo>
                  <a:pt x="3208439" y="647522"/>
                </a:lnTo>
                <a:lnTo>
                  <a:pt x="0" y="64752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1" name="Freeform 11"/>
          <p:cNvSpPr/>
          <p:nvPr/>
        </p:nvSpPr>
        <p:spPr>
          <a:xfrm>
            <a:off x="17511294" y="6887545"/>
            <a:ext cx="1222977" cy="1753372"/>
          </a:xfrm>
          <a:custGeom>
            <a:avLst/>
            <a:gdLst/>
            <a:ahLst/>
            <a:cxnLst/>
            <a:rect l="l" t="t" r="r" b="b"/>
            <a:pathLst>
              <a:path w="1222977" h="1753372">
                <a:moveTo>
                  <a:pt x="0" y="0"/>
                </a:moveTo>
                <a:lnTo>
                  <a:pt x="1222978" y="0"/>
                </a:lnTo>
                <a:lnTo>
                  <a:pt x="1222978" y="1753373"/>
                </a:lnTo>
                <a:lnTo>
                  <a:pt x="0" y="175337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2" name="Freeform 12"/>
          <p:cNvSpPr/>
          <p:nvPr/>
        </p:nvSpPr>
        <p:spPr>
          <a:xfrm>
            <a:off x="306083" y="-262531"/>
            <a:ext cx="973602" cy="2728649"/>
          </a:xfrm>
          <a:custGeom>
            <a:avLst/>
            <a:gdLst/>
            <a:ahLst/>
            <a:cxnLst/>
            <a:rect l="l" t="t" r="r" b="b"/>
            <a:pathLst>
              <a:path w="973602" h="2728649">
                <a:moveTo>
                  <a:pt x="0" y="0"/>
                </a:moveTo>
                <a:lnTo>
                  <a:pt x="973602" y="0"/>
                </a:lnTo>
                <a:lnTo>
                  <a:pt x="973602" y="2728649"/>
                </a:lnTo>
                <a:lnTo>
                  <a:pt x="0" y="2728649"/>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3" name="Freeform 13"/>
          <p:cNvSpPr/>
          <p:nvPr/>
        </p:nvSpPr>
        <p:spPr>
          <a:xfrm>
            <a:off x="-1733922" y="3602082"/>
            <a:ext cx="3211541" cy="3285464"/>
          </a:xfrm>
          <a:custGeom>
            <a:avLst/>
            <a:gdLst/>
            <a:ahLst/>
            <a:cxnLst/>
            <a:rect l="l" t="t" r="r" b="b"/>
            <a:pathLst>
              <a:path w="3211541" h="3285464">
                <a:moveTo>
                  <a:pt x="0" y="0"/>
                </a:moveTo>
                <a:lnTo>
                  <a:pt x="3211541" y="0"/>
                </a:lnTo>
                <a:lnTo>
                  <a:pt x="3211541" y="3285463"/>
                </a:lnTo>
                <a:lnTo>
                  <a:pt x="0" y="328546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4" name="Freeform 14"/>
          <p:cNvSpPr/>
          <p:nvPr/>
        </p:nvSpPr>
        <p:spPr>
          <a:xfrm>
            <a:off x="4763425" y="9465450"/>
            <a:ext cx="2778160" cy="2448254"/>
          </a:xfrm>
          <a:custGeom>
            <a:avLst/>
            <a:gdLst/>
            <a:ahLst/>
            <a:cxnLst/>
            <a:rect l="l" t="t" r="r" b="b"/>
            <a:pathLst>
              <a:path w="2778160" h="2448254">
                <a:moveTo>
                  <a:pt x="0" y="0"/>
                </a:moveTo>
                <a:lnTo>
                  <a:pt x="2778160" y="0"/>
                </a:lnTo>
                <a:lnTo>
                  <a:pt x="2778160" y="2448254"/>
                </a:lnTo>
                <a:lnTo>
                  <a:pt x="0" y="2448254"/>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GB"/>
          </a:p>
        </p:txBody>
      </p:sp>
    </p:spTree>
    <p:extLst>
      <p:ext uri="{BB962C8B-B14F-4D97-AF65-F5344CB8AC3E}">
        <p14:creationId xmlns:p14="http://schemas.microsoft.com/office/powerpoint/2010/main" val="4029547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514600" y="-2375552"/>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0000"/>
            </a:blip>
            <a:stretch>
              <a:fillRect t="-9259" b="-9259"/>
            </a:stretch>
          </a:blipFill>
        </p:spPr>
        <p:txBody>
          <a:bodyPr/>
          <a:lstStyle/>
          <a:p>
            <a:endParaRPr lang="en-GB"/>
          </a:p>
        </p:txBody>
      </p:sp>
      <p:sp>
        <p:nvSpPr>
          <p:cNvPr id="3" name="TextBox 3"/>
          <p:cNvSpPr txBox="1"/>
          <p:nvPr/>
        </p:nvSpPr>
        <p:spPr>
          <a:xfrm>
            <a:off x="4870858" y="1529652"/>
            <a:ext cx="8823357" cy="1400448"/>
          </a:xfrm>
          <a:prstGeom prst="rect">
            <a:avLst/>
          </a:prstGeom>
        </p:spPr>
        <p:txBody>
          <a:bodyPr wrap="square" lIns="0" tIns="0" rIns="0" bIns="0" rtlCol="0" anchor="t">
            <a:spAutoFit/>
          </a:bodyPr>
          <a:lstStyle/>
          <a:p>
            <a:pPr algn="ctr">
              <a:lnSpc>
                <a:spcPts val="5400"/>
              </a:lnSpc>
            </a:pPr>
            <a:r>
              <a:rPr lang="en-US" sz="4800" dirty="0">
                <a:solidFill>
                  <a:srgbClr val="303030"/>
                </a:solidFill>
                <a:latin typeface="Bobby Jones Soft"/>
              </a:rPr>
              <a:t>Average </a:t>
            </a:r>
            <a:r>
              <a:rPr lang="en-US" sz="4000" dirty="0">
                <a:solidFill>
                  <a:srgbClr val="303030"/>
                </a:solidFill>
                <a:latin typeface="Bobby Jones Soft"/>
              </a:rPr>
              <a:t>attendance</a:t>
            </a:r>
            <a:r>
              <a:rPr lang="en-US" sz="4800" dirty="0">
                <a:solidFill>
                  <a:srgbClr val="303030"/>
                </a:solidFill>
                <a:latin typeface="Bobby Jones Soft"/>
              </a:rPr>
              <a:t> for children </a:t>
            </a:r>
            <a:r>
              <a:rPr lang="en-US" sz="4000" dirty="0">
                <a:solidFill>
                  <a:srgbClr val="303030"/>
                </a:solidFill>
                <a:latin typeface="Bobby Jones Soft"/>
              </a:rPr>
              <a:t>with</a:t>
            </a:r>
            <a:r>
              <a:rPr lang="en-US" sz="4800" dirty="0">
                <a:solidFill>
                  <a:srgbClr val="303030"/>
                </a:solidFill>
                <a:latin typeface="Bobby Jones Soft"/>
              </a:rPr>
              <a:t> send in 2023</a:t>
            </a:r>
          </a:p>
        </p:txBody>
      </p:sp>
      <p:sp>
        <p:nvSpPr>
          <p:cNvPr id="5" name="TextBox 5"/>
          <p:cNvSpPr txBox="1"/>
          <p:nvPr/>
        </p:nvSpPr>
        <p:spPr>
          <a:xfrm>
            <a:off x="1248969" y="1011888"/>
            <a:ext cx="4202320" cy="2123530"/>
          </a:xfrm>
          <a:prstGeom prst="rect">
            <a:avLst/>
          </a:prstGeom>
        </p:spPr>
        <p:txBody>
          <a:bodyPr wrap="square" lIns="0" tIns="0" rIns="0" bIns="0" rtlCol="0" anchor="t">
            <a:spAutoFit/>
          </a:bodyPr>
          <a:lstStyle/>
          <a:p>
            <a:pPr algn="ctr">
              <a:lnSpc>
                <a:spcPts val="16190"/>
              </a:lnSpc>
            </a:pPr>
            <a:r>
              <a:rPr lang="en-US" sz="10400" dirty="0">
                <a:solidFill>
                  <a:srgbClr val="303030"/>
                </a:solidFill>
                <a:latin typeface="Bobby Jones Soft"/>
              </a:rPr>
              <a:t>92.9</a:t>
            </a:r>
            <a:r>
              <a:rPr lang="en-US" sz="14991" dirty="0">
                <a:solidFill>
                  <a:srgbClr val="303030"/>
                </a:solidFill>
                <a:latin typeface="Bobby Jones Soft"/>
              </a:rPr>
              <a:t>%</a:t>
            </a:r>
          </a:p>
        </p:txBody>
      </p:sp>
      <p:sp>
        <p:nvSpPr>
          <p:cNvPr id="8" name="Freeform 8"/>
          <p:cNvSpPr/>
          <p:nvPr/>
        </p:nvSpPr>
        <p:spPr>
          <a:xfrm>
            <a:off x="-1247658" y="8951076"/>
            <a:ext cx="4552716" cy="951932"/>
          </a:xfrm>
          <a:custGeom>
            <a:avLst/>
            <a:gdLst/>
            <a:ahLst/>
            <a:cxnLst/>
            <a:rect l="l" t="t" r="r" b="b"/>
            <a:pathLst>
              <a:path w="4552716" h="951932">
                <a:moveTo>
                  <a:pt x="0" y="0"/>
                </a:moveTo>
                <a:lnTo>
                  <a:pt x="4552716" y="0"/>
                </a:lnTo>
                <a:lnTo>
                  <a:pt x="4552716" y="951932"/>
                </a:lnTo>
                <a:lnTo>
                  <a:pt x="0" y="9519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Freeform 9"/>
          <p:cNvSpPr/>
          <p:nvPr/>
        </p:nvSpPr>
        <p:spPr>
          <a:xfrm rot="-5400000">
            <a:off x="17075066" y="2734507"/>
            <a:ext cx="3007901" cy="2639433"/>
          </a:xfrm>
          <a:custGeom>
            <a:avLst/>
            <a:gdLst/>
            <a:ahLst/>
            <a:cxnLst/>
            <a:rect l="l" t="t" r="r" b="b"/>
            <a:pathLst>
              <a:path w="3007901" h="2639433">
                <a:moveTo>
                  <a:pt x="0" y="0"/>
                </a:moveTo>
                <a:lnTo>
                  <a:pt x="3007901" y="0"/>
                </a:lnTo>
                <a:lnTo>
                  <a:pt x="3007901" y="2639433"/>
                </a:lnTo>
                <a:lnTo>
                  <a:pt x="0" y="26394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Freeform 10"/>
          <p:cNvSpPr/>
          <p:nvPr/>
        </p:nvSpPr>
        <p:spPr>
          <a:xfrm>
            <a:off x="15653530" y="-1851199"/>
            <a:ext cx="3211541" cy="3285464"/>
          </a:xfrm>
          <a:custGeom>
            <a:avLst/>
            <a:gdLst/>
            <a:ahLst/>
            <a:cxnLst/>
            <a:rect l="l" t="t" r="r" b="b"/>
            <a:pathLst>
              <a:path w="3211541" h="3285464">
                <a:moveTo>
                  <a:pt x="0" y="0"/>
                </a:moveTo>
                <a:lnTo>
                  <a:pt x="3211540" y="0"/>
                </a:lnTo>
                <a:lnTo>
                  <a:pt x="3211540" y="3285464"/>
                </a:lnTo>
                <a:lnTo>
                  <a:pt x="0" y="32854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1" name="Freeform 11"/>
          <p:cNvSpPr/>
          <p:nvPr/>
        </p:nvSpPr>
        <p:spPr>
          <a:xfrm>
            <a:off x="-2932636" y="3321285"/>
            <a:ext cx="3961336" cy="3644429"/>
          </a:xfrm>
          <a:custGeom>
            <a:avLst/>
            <a:gdLst/>
            <a:ahLst/>
            <a:cxnLst/>
            <a:rect l="l" t="t" r="r" b="b"/>
            <a:pathLst>
              <a:path w="3961336" h="3644429">
                <a:moveTo>
                  <a:pt x="0" y="0"/>
                </a:moveTo>
                <a:lnTo>
                  <a:pt x="3961336" y="0"/>
                </a:lnTo>
                <a:lnTo>
                  <a:pt x="3961336" y="3644430"/>
                </a:lnTo>
                <a:lnTo>
                  <a:pt x="0" y="364443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2" name="Freeform 12"/>
          <p:cNvSpPr/>
          <p:nvPr/>
        </p:nvSpPr>
        <p:spPr>
          <a:xfrm>
            <a:off x="11507698" y="269869"/>
            <a:ext cx="3208440" cy="647522"/>
          </a:xfrm>
          <a:custGeom>
            <a:avLst/>
            <a:gdLst/>
            <a:ahLst/>
            <a:cxnLst/>
            <a:rect l="l" t="t" r="r" b="b"/>
            <a:pathLst>
              <a:path w="3208440" h="647522">
                <a:moveTo>
                  <a:pt x="0" y="0"/>
                </a:moveTo>
                <a:lnTo>
                  <a:pt x="3208440" y="0"/>
                </a:lnTo>
                <a:lnTo>
                  <a:pt x="3208440" y="647522"/>
                </a:lnTo>
                <a:lnTo>
                  <a:pt x="0" y="64752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3" name="Freeform 13"/>
          <p:cNvSpPr/>
          <p:nvPr/>
        </p:nvSpPr>
        <p:spPr>
          <a:xfrm>
            <a:off x="6146757" y="9258300"/>
            <a:ext cx="3211541" cy="3285464"/>
          </a:xfrm>
          <a:custGeom>
            <a:avLst/>
            <a:gdLst/>
            <a:ahLst/>
            <a:cxnLst/>
            <a:rect l="l" t="t" r="r" b="b"/>
            <a:pathLst>
              <a:path w="3211541" h="3285464">
                <a:moveTo>
                  <a:pt x="0" y="0"/>
                </a:moveTo>
                <a:lnTo>
                  <a:pt x="3211541" y="0"/>
                </a:lnTo>
                <a:lnTo>
                  <a:pt x="3211541" y="3285464"/>
                </a:lnTo>
                <a:lnTo>
                  <a:pt x="0" y="32854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4" name="Freeform 14"/>
          <p:cNvSpPr/>
          <p:nvPr/>
        </p:nvSpPr>
        <p:spPr>
          <a:xfrm>
            <a:off x="15996454" y="8318627"/>
            <a:ext cx="2868616" cy="2582405"/>
          </a:xfrm>
          <a:custGeom>
            <a:avLst/>
            <a:gdLst/>
            <a:ahLst/>
            <a:cxnLst/>
            <a:rect l="l" t="t" r="r" b="b"/>
            <a:pathLst>
              <a:path w="2868616" h="2582405">
                <a:moveTo>
                  <a:pt x="0" y="0"/>
                </a:moveTo>
                <a:lnTo>
                  <a:pt x="2868616" y="0"/>
                </a:lnTo>
                <a:lnTo>
                  <a:pt x="2868616" y="2582405"/>
                </a:lnTo>
                <a:lnTo>
                  <a:pt x="0" y="258240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5" name="Freeform 15"/>
          <p:cNvSpPr/>
          <p:nvPr/>
        </p:nvSpPr>
        <p:spPr>
          <a:xfrm>
            <a:off x="3594959" y="-1237622"/>
            <a:ext cx="2551798" cy="2475244"/>
          </a:xfrm>
          <a:custGeom>
            <a:avLst/>
            <a:gdLst/>
            <a:ahLst/>
            <a:cxnLst/>
            <a:rect l="l" t="t" r="r" b="b"/>
            <a:pathLst>
              <a:path w="2551798" h="2475244">
                <a:moveTo>
                  <a:pt x="0" y="0"/>
                </a:moveTo>
                <a:lnTo>
                  <a:pt x="2551798" y="0"/>
                </a:lnTo>
                <a:lnTo>
                  <a:pt x="2551798" y="2475244"/>
                </a:lnTo>
                <a:lnTo>
                  <a:pt x="0" y="24752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6" name="Freeform 16"/>
          <p:cNvSpPr/>
          <p:nvPr/>
        </p:nvSpPr>
        <p:spPr>
          <a:xfrm>
            <a:off x="7970146" y="-835982"/>
            <a:ext cx="1222977" cy="1753372"/>
          </a:xfrm>
          <a:custGeom>
            <a:avLst/>
            <a:gdLst/>
            <a:ahLst/>
            <a:cxnLst/>
            <a:rect l="l" t="t" r="r" b="b"/>
            <a:pathLst>
              <a:path w="1222977" h="1753372">
                <a:moveTo>
                  <a:pt x="0" y="0"/>
                </a:moveTo>
                <a:lnTo>
                  <a:pt x="1222977" y="0"/>
                </a:lnTo>
                <a:lnTo>
                  <a:pt x="1222977" y="1753373"/>
                </a:lnTo>
                <a:lnTo>
                  <a:pt x="0" y="175337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7" name="Freeform 17"/>
          <p:cNvSpPr/>
          <p:nvPr/>
        </p:nvSpPr>
        <p:spPr>
          <a:xfrm>
            <a:off x="306083" y="-262531"/>
            <a:ext cx="973602" cy="2728649"/>
          </a:xfrm>
          <a:custGeom>
            <a:avLst/>
            <a:gdLst/>
            <a:ahLst/>
            <a:cxnLst/>
            <a:rect l="l" t="t" r="r" b="b"/>
            <a:pathLst>
              <a:path w="973602" h="2728649">
                <a:moveTo>
                  <a:pt x="0" y="0"/>
                </a:moveTo>
                <a:lnTo>
                  <a:pt x="973602" y="0"/>
                </a:lnTo>
                <a:lnTo>
                  <a:pt x="973602" y="2728649"/>
                </a:lnTo>
                <a:lnTo>
                  <a:pt x="0" y="272864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GB"/>
          </a:p>
        </p:txBody>
      </p:sp>
      <p:sp>
        <p:nvSpPr>
          <p:cNvPr id="19" name="TextBox 5">
            <a:extLst>
              <a:ext uri="{FF2B5EF4-FFF2-40B4-BE49-F238E27FC236}">
                <a16:creationId xmlns:a16="http://schemas.microsoft.com/office/drawing/2014/main" id="{37C6BC7F-9386-4230-276E-C45BAE54E78F}"/>
              </a:ext>
            </a:extLst>
          </p:cNvPr>
          <p:cNvSpPr txBox="1"/>
          <p:nvPr/>
        </p:nvSpPr>
        <p:spPr>
          <a:xfrm>
            <a:off x="14510740" y="2334890"/>
            <a:ext cx="2639433" cy="1950406"/>
          </a:xfrm>
          <a:prstGeom prst="rect">
            <a:avLst/>
          </a:prstGeom>
        </p:spPr>
        <p:txBody>
          <a:bodyPr wrap="square" lIns="0" tIns="0" rIns="0" bIns="0" rtlCol="0" anchor="t">
            <a:spAutoFit/>
          </a:bodyPr>
          <a:lstStyle/>
          <a:p>
            <a:pPr algn="ctr">
              <a:lnSpc>
                <a:spcPts val="16190"/>
              </a:lnSpc>
            </a:pPr>
            <a:r>
              <a:rPr lang="en-US" sz="10400" dirty="0">
                <a:solidFill>
                  <a:srgbClr val="303030"/>
                </a:solidFill>
                <a:latin typeface="Bobby Jones Soft"/>
              </a:rPr>
              <a:t>149</a:t>
            </a:r>
            <a:endParaRPr lang="en-US" sz="14991" dirty="0">
              <a:solidFill>
                <a:srgbClr val="303030"/>
              </a:solidFill>
              <a:latin typeface="Bobby Jones Soft"/>
            </a:endParaRPr>
          </a:p>
        </p:txBody>
      </p:sp>
      <p:sp>
        <p:nvSpPr>
          <p:cNvPr id="21" name="TextBox 3">
            <a:extLst>
              <a:ext uri="{FF2B5EF4-FFF2-40B4-BE49-F238E27FC236}">
                <a16:creationId xmlns:a16="http://schemas.microsoft.com/office/drawing/2014/main" id="{6B0D6A72-4990-F7AA-6DB5-B15AF2B6E2A3}"/>
              </a:ext>
            </a:extLst>
          </p:cNvPr>
          <p:cNvSpPr txBox="1"/>
          <p:nvPr/>
        </p:nvSpPr>
        <p:spPr>
          <a:xfrm>
            <a:off x="6396901" y="3046904"/>
            <a:ext cx="8823357" cy="1377813"/>
          </a:xfrm>
          <a:prstGeom prst="rect">
            <a:avLst/>
          </a:prstGeom>
        </p:spPr>
        <p:txBody>
          <a:bodyPr wrap="square" lIns="0" tIns="0" rIns="0" bIns="0" rtlCol="0" anchor="t">
            <a:spAutoFit/>
          </a:bodyPr>
          <a:lstStyle/>
          <a:p>
            <a:pPr algn="ctr">
              <a:lnSpc>
                <a:spcPts val="5400"/>
              </a:lnSpc>
            </a:pPr>
            <a:r>
              <a:rPr lang="en-US" sz="4400" dirty="0">
                <a:solidFill>
                  <a:srgbClr val="303030"/>
                </a:solidFill>
                <a:latin typeface="Bobby Jones Soft"/>
              </a:rPr>
              <a:t>Number of young people attending college with an </a:t>
            </a:r>
            <a:r>
              <a:rPr lang="en-US" sz="4400" dirty="0" err="1">
                <a:solidFill>
                  <a:srgbClr val="303030"/>
                </a:solidFill>
                <a:latin typeface="Bobby Jones Soft"/>
              </a:rPr>
              <a:t>ehcp</a:t>
            </a:r>
            <a:r>
              <a:rPr lang="en-US" sz="4400" dirty="0">
                <a:solidFill>
                  <a:srgbClr val="303030"/>
                </a:solidFill>
                <a:latin typeface="Bobby Jones Soft"/>
              </a:rPr>
              <a:t> in 2023</a:t>
            </a:r>
          </a:p>
        </p:txBody>
      </p:sp>
      <p:sp>
        <p:nvSpPr>
          <p:cNvPr id="22" name="TextBox 5">
            <a:extLst>
              <a:ext uri="{FF2B5EF4-FFF2-40B4-BE49-F238E27FC236}">
                <a16:creationId xmlns:a16="http://schemas.microsoft.com/office/drawing/2014/main" id="{06F65318-4E34-38BF-59DA-5A0EB5EFDD16}"/>
              </a:ext>
            </a:extLst>
          </p:cNvPr>
          <p:cNvSpPr txBox="1"/>
          <p:nvPr/>
        </p:nvSpPr>
        <p:spPr>
          <a:xfrm>
            <a:off x="792884" y="4237939"/>
            <a:ext cx="4202320" cy="2123530"/>
          </a:xfrm>
          <a:prstGeom prst="rect">
            <a:avLst/>
          </a:prstGeom>
        </p:spPr>
        <p:txBody>
          <a:bodyPr wrap="square" lIns="0" tIns="0" rIns="0" bIns="0" rtlCol="0" anchor="t">
            <a:spAutoFit/>
          </a:bodyPr>
          <a:lstStyle/>
          <a:p>
            <a:pPr algn="ctr">
              <a:lnSpc>
                <a:spcPts val="16190"/>
              </a:lnSpc>
            </a:pPr>
            <a:r>
              <a:rPr lang="en-US" sz="10400" dirty="0">
                <a:solidFill>
                  <a:srgbClr val="303030"/>
                </a:solidFill>
                <a:latin typeface="Bobby Jones Soft"/>
              </a:rPr>
              <a:t>67</a:t>
            </a:r>
            <a:r>
              <a:rPr lang="en-US" sz="14991" dirty="0">
                <a:solidFill>
                  <a:srgbClr val="303030"/>
                </a:solidFill>
                <a:latin typeface="Bobby Jones Soft"/>
              </a:rPr>
              <a:t>%</a:t>
            </a:r>
          </a:p>
        </p:txBody>
      </p:sp>
      <p:sp>
        <p:nvSpPr>
          <p:cNvPr id="24" name="TextBox 3">
            <a:extLst>
              <a:ext uri="{FF2B5EF4-FFF2-40B4-BE49-F238E27FC236}">
                <a16:creationId xmlns:a16="http://schemas.microsoft.com/office/drawing/2014/main" id="{9E699D79-FE13-9EBE-D8A9-6AE481B120F8}"/>
              </a:ext>
            </a:extLst>
          </p:cNvPr>
          <p:cNvSpPr txBox="1"/>
          <p:nvPr/>
        </p:nvSpPr>
        <p:spPr>
          <a:xfrm>
            <a:off x="3969701" y="4728250"/>
            <a:ext cx="8823357" cy="1347677"/>
          </a:xfrm>
          <a:prstGeom prst="rect">
            <a:avLst/>
          </a:prstGeom>
        </p:spPr>
        <p:txBody>
          <a:bodyPr wrap="square" lIns="0" tIns="0" rIns="0" bIns="0" rtlCol="0" anchor="t">
            <a:spAutoFit/>
          </a:bodyPr>
          <a:lstStyle/>
          <a:p>
            <a:pPr algn="ctr">
              <a:lnSpc>
                <a:spcPts val="5400"/>
              </a:lnSpc>
            </a:pPr>
            <a:r>
              <a:rPr lang="en-US" sz="3600" dirty="0">
                <a:solidFill>
                  <a:srgbClr val="303030"/>
                </a:solidFill>
                <a:latin typeface="Bobby Jones Soft"/>
              </a:rPr>
              <a:t>Average self-evaluation score by schools using evaluate my school (Nov 2023)</a:t>
            </a:r>
          </a:p>
        </p:txBody>
      </p:sp>
      <p:sp>
        <p:nvSpPr>
          <p:cNvPr id="25" name="TextBox 5">
            <a:extLst>
              <a:ext uri="{FF2B5EF4-FFF2-40B4-BE49-F238E27FC236}">
                <a16:creationId xmlns:a16="http://schemas.microsoft.com/office/drawing/2014/main" id="{9061CDF2-EAE4-52A8-6EB9-FF02CB1DC2AE}"/>
              </a:ext>
            </a:extLst>
          </p:cNvPr>
          <p:cNvSpPr txBox="1"/>
          <p:nvPr/>
        </p:nvSpPr>
        <p:spPr>
          <a:xfrm>
            <a:off x="13135748" y="5553862"/>
            <a:ext cx="4202320" cy="1950406"/>
          </a:xfrm>
          <a:prstGeom prst="rect">
            <a:avLst/>
          </a:prstGeom>
        </p:spPr>
        <p:txBody>
          <a:bodyPr wrap="square" lIns="0" tIns="0" rIns="0" bIns="0" rtlCol="0" anchor="t">
            <a:spAutoFit/>
          </a:bodyPr>
          <a:lstStyle/>
          <a:p>
            <a:pPr algn="ctr">
              <a:lnSpc>
                <a:spcPts val="16190"/>
              </a:lnSpc>
            </a:pPr>
            <a:r>
              <a:rPr lang="en-US" sz="10400" dirty="0">
                <a:solidFill>
                  <a:srgbClr val="303030"/>
                </a:solidFill>
                <a:latin typeface="Bobby Jones Soft"/>
              </a:rPr>
              <a:t>499</a:t>
            </a:r>
            <a:endParaRPr lang="en-US" sz="14991" dirty="0">
              <a:solidFill>
                <a:srgbClr val="303030"/>
              </a:solidFill>
              <a:latin typeface="Bobby Jones Soft"/>
            </a:endParaRPr>
          </a:p>
        </p:txBody>
      </p:sp>
      <p:sp>
        <p:nvSpPr>
          <p:cNvPr id="27" name="TextBox 3">
            <a:extLst>
              <a:ext uri="{FF2B5EF4-FFF2-40B4-BE49-F238E27FC236}">
                <a16:creationId xmlns:a16="http://schemas.microsoft.com/office/drawing/2014/main" id="{D0B4CF98-AF11-B7AD-4417-452E6039C92C}"/>
              </a:ext>
            </a:extLst>
          </p:cNvPr>
          <p:cNvSpPr txBox="1"/>
          <p:nvPr/>
        </p:nvSpPr>
        <p:spPr>
          <a:xfrm>
            <a:off x="6163404" y="6135080"/>
            <a:ext cx="8823357" cy="1400448"/>
          </a:xfrm>
          <a:prstGeom prst="rect">
            <a:avLst/>
          </a:prstGeom>
        </p:spPr>
        <p:txBody>
          <a:bodyPr wrap="square" lIns="0" tIns="0" rIns="0" bIns="0" rtlCol="0" anchor="t">
            <a:spAutoFit/>
          </a:bodyPr>
          <a:lstStyle/>
          <a:p>
            <a:pPr algn="ctr">
              <a:lnSpc>
                <a:spcPts val="5400"/>
              </a:lnSpc>
            </a:pPr>
            <a:r>
              <a:rPr lang="en-US" sz="5000" dirty="0">
                <a:solidFill>
                  <a:srgbClr val="303030"/>
                </a:solidFill>
                <a:latin typeface="Bobby Jones Soft"/>
              </a:rPr>
              <a:t>Number of times a child with send was suspended in 2023</a:t>
            </a:r>
          </a:p>
        </p:txBody>
      </p:sp>
      <p:sp>
        <p:nvSpPr>
          <p:cNvPr id="28" name="TextBox 5">
            <a:extLst>
              <a:ext uri="{FF2B5EF4-FFF2-40B4-BE49-F238E27FC236}">
                <a16:creationId xmlns:a16="http://schemas.microsoft.com/office/drawing/2014/main" id="{2F1D325B-D89E-7A3E-287D-A9B014B4AED8}"/>
              </a:ext>
            </a:extLst>
          </p:cNvPr>
          <p:cNvSpPr txBox="1"/>
          <p:nvPr/>
        </p:nvSpPr>
        <p:spPr>
          <a:xfrm>
            <a:off x="743166" y="7184416"/>
            <a:ext cx="4202320" cy="1950406"/>
          </a:xfrm>
          <a:prstGeom prst="rect">
            <a:avLst/>
          </a:prstGeom>
        </p:spPr>
        <p:txBody>
          <a:bodyPr wrap="square" lIns="0" tIns="0" rIns="0" bIns="0" rtlCol="0" anchor="t">
            <a:spAutoFit/>
          </a:bodyPr>
          <a:lstStyle/>
          <a:p>
            <a:pPr algn="ctr">
              <a:lnSpc>
                <a:spcPts val="16190"/>
              </a:lnSpc>
            </a:pPr>
            <a:r>
              <a:rPr lang="en-US" sz="10400" dirty="0">
                <a:solidFill>
                  <a:srgbClr val="303030"/>
                </a:solidFill>
                <a:latin typeface="Bobby Jones Soft"/>
              </a:rPr>
              <a:t>565</a:t>
            </a:r>
            <a:endParaRPr lang="en-US" sz="14991" dirty="0">
              <a:solidFill>
                <a:srgbClr val="303030"/>
              </a:solidFill>
              <a:latin typeface="Bobby Jones Soft"/>
            </a:endParaRPr>
          </a:p>
        </p:txBody>
      </p:sp>
      <p:sp>
        <p:nvSpPr>
          <p:cNvPr id="29" name="TextBox 3">
            <a:extLst>
              <a:ext uri="{FF2B5EF4-FFF2-40B4-BE49-F238E27FC236}">
                <a16:creationId xmlns:a16="http://schemas.microsoft.com/office/drawing/2014/main" id="{08E4B2B3-A4BA-6E7A-9AD9-8FF5396B4033}"/>
              </a:ext>
            </a:extLst>
          </p:cNvPr>
          <p:cNvSpPr txBox="1"/>
          <p:nvPr/>
        </p:nvSpPr>
        <p:spPr>
          <a:xfrm>
            <a:off x="3854019" y="7708321"/>
            <a:ext cx="8823357" cy="1347677"/>
          </a:xfrm>
          <a:prstGeom prst="rect">
            <a:avLst/>
          </a:prstGeom>
        </p:spPr>
        <p:txBody>
          <a:bodyPr wrap="square" lIns="0" tIns="0" rIns="0" bIns="0" rtlCol="0" anchor="t">
            <a:spAutoFit/>
          </a:bodyPr>
          <a:lstStyle/>
          <a:p>
            <a:pPr algn="ctr">
              <a:lnSpc>
                <a:spcPts val="5400"/>
              </a:lnSpc>
            </a:pPr>
            <a:r>
              <a:rPr lang="en-US" sz="3600" dirty="0">
                <a:solidFill>
                  <a:srgbClr val="303030"/>
                </a:solidFill>
                <a:latin typeface="Bobby Jones Soft"/>
              </a:rPr>
              <a:t>Reported number of TA’s in North East Lincolnshire schools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0000"/>
            </a:blip>
            <a:stretch>
              <a:fillRect t="-9259" b="-9259"/>
            </a:stretch>
          </a:blipFill>
        </p:spPr>
        <p:txBody>
          <a:bodyPr/>
          <a:lstStyle/>
          <a:p>
            <a:endParaRPr lang="en-GB"/>
          </a:p>
        </p:txBody>
      </p:sp>
      <p:sp>
        <p:nvSpPr>
          <p:cNvPr id="3" name="TextBox 3"/>
          <p:cNvSpPr txBox="1"/>
          <p:nvPr/>
        </p:nvSpPr>
        <p:spPr>
          <a:xfrm>
            <a:off x="2073242" y="3691552"/>
            <a:ext cx="14141515" cy="723900"/>
          </a:xfrm>
          <a:prstGeom prst="rect">
            <a:avLst/>
          </a:prstGeom>
        </p:spPr>
        <p:txBody>
          <a:bodyPr lIns="0" tIns="0" rIns="0" bIns="0" rtlCol="0" anchor="t">
            <a:spAutoFit/>
          </a:bodyPr>
          <a:lstStyle/>
          <a:p>
            <a:pPr algn="ctr">
              <a:lnSpc>
                <a:spcPts val="5400"/>
              </a:lnSpc>
            </a:pPr>
            <a:r>
              <a:rPr lang="en-US" sz="5000" dirty="0">
                <a:solidFill>
                  <a:srgbClr val="303030"/>
                </a:solidFill>
                <a:latin typeface="Bobby Jones Soft"/>
              </a:rPr>
              <a:t>Commissioning &amp; facilitation priorities </a:t>
            </a:r>
          </a:p>
        </p:txBody>
      </p:sp>
      <p:sp>
        <p:nvSpPr>
          <p:cNvPr id="4" name="TextBox 4"/>
          <p:cNvSpPr txBox="1"/>
          <p:nvPr/>
        </p:nvSpPr>
        <p:spPr>
          <a:xfrm>
            <a:off x="2467972" y="4806915"/>
            <a:ext cx="13352056" cy="1770228"/>
          </a:xfrm>
          <a:prstGeom prst="rect">
            <a:avLst/>
          </a:prstGeom>
        </p:spPr>
        <p:txBody>
          <a:bodyPr lIns="0" tIns="0" rIns="0" bIns="0" rtlCol="0" anchor="t">
            <a:spAutoFit/>
          </a:bodyPr>
          <a:lstStyle/>
          <a:p>
            <a:pPr marL="453388" lvl="1" indent="-226694">
              <a:lnSpc>
                <a:spcPts val="2834"/>
              </a:lnSpc>
              <a:buFont typeface="Arial"/>
              <a:buChar char="•"/>
            </a:pPr>
            <a:r>
              <a:rPr lang="en-US" sz="2099" u="none" spc="125" dirty="0">
                <a:solidFill>
                  <a:srgbClr val="303030"/>
                </a:solidFill>
                <a:latin typeface="Quicksand Semi-Bold"/>
              </a:rPr>
              <a:t>Provision mapping expertise</a:t>
            </a:r>
          </a:p>
          <a:p>
            <a:pPr marL="453388" lvl="1" indent="-226694">
              <a:lnSpc>
                <a:spcPts val="2834"/>
              </a:lnSpc>
              <a:buFont typeface="Arial"/>
              <a:buChar char="•"/>
            </a:pPr>
            <a:r>
              <a:rPr lang="en-US" sz="2099" spc="125" dirty="0">
                <a:solidFill>
                  <a:srgbClr val="303030"/>
                </a:solidFill>
                <a:latin typeface="Quicksand Semi-Bold"/>
              </a:rPr>
              <a:t>Defining the graduated approach &amp; Ordinarily Available Provision </a:t>
            </a:r>
          </a:p>
          <a:p>
            <a:pPr marL="453388" lvl="1" indent="-226694">
              <a:lnSpc>
                <a:spcPts val="2834"/>
              </a:lnSpc>
              <a:buFont typeface="Arial"/>
              <a:buChar char="•"/>
            </a:pPr>
            <a:r>
              <a:rPr lang="en-US" sz="2099" u="none" spc="125" dirty="0">
                <a:solidFill>
                  <a:srgbClr val="303030"/>
                </a:solidFill>
                <a:latin typeface="Quicksand Semi-Bold"/>
              </a:rPr>
              <a:t>Speech &amp; Language therapy capacity- whole school level, targeted and specialist provision </a:t>
            </a:r>
          </a:p>
          <a:p>
            <a:pPr marL="453388" lvl="1" indent="-226694">
              <a:lnSpc>
                <a:spcPts val="2834"/>
              </a:lnSpc>
              <a:buFont typeface="Arial"/>
              <a:buChar char="•"/>
            </a:pPr>
            <a:endParaRPr lang="en-US" sz="2099" u="none" spc="125" dirty="0">
              <a:solidFill>
                <a:srgbClr val="303030"/>
              </a:solidFill>
              <a:latin typeface="Quicksand Semi-Bold"/>
            </a:endParaRPr>
          </a:p>
        </p:txBody>
      </p:sp>
      <p:sp>
        <p:nvSpPr>
          <p:cNvPr id="5" name="TextBox 5"/>
          <p:cNvSpPr txBox="1"/>
          <p:nvPr/>
        </p:nvSpPr>
        <p:spPr>
          <a:xfrm>
            <a:off x="3341480" y="1510465"/>
            <a:ext cx="11605041" cy="2142988"/>
          </a:xfrm>
          <a:prstGeom prst="rect">
            <a:avLst/>
          </a:prstGeom>
        </p:spPr>
        <p:txBody>
          <a:bodyPr lIns="0" tIns="0" rIns="0" bIns="0" rtlCol="0" anchor="t">
            <a:spAutoFit/>
          </a:bodyPr>
          <a:lstStyle/>
          <a:p>
            <a:pPr algn="ctr">
              <a:lnSpc>
                <a:spcPts val="16190"/>
              </a:lnSpc>
            </a:pPr>
            <a:r>
              <a:rPr lang="en-US" sz="14991" dirty="0">
                <a:solidFill>
                  <a:srgbClr val="303030"/>
                </a:solidFill>
                <a:latin typeface="Bobby Jones Soft"/>
              </a:rPr>
              <a:t>Next steps</a:t>
            </a:r>
          </a:p>
        </p:txBody>
      </p:sp>
      <p:sp>
        <p:nvSpPr>
          <p:cNvPr id="6" name="TextBox 6"/>
          <p:cNvSpPr txBox="1"/>
          <p:nvPr/>
        </p:nvSpPr>
        <p:spPr>
          <a:xfrm>
            <a:off x="2467972" y="6214004"/>
            <a:ext cx="13352056" cy="1770228"/>
          </a:xfrm>
          <a:prstGeom prst="rect">
            <a:avLst/>
          </a:prstGeom>
        </p:spPr>
        <p:txBody>
          <a:bodyPr lIns="0" tIns="0" rIns="0" bIns="0" rtlCol="0" anchor="t">
            <a:spAutoFit/>
          </a:bodyPr>
          <a:lstStyle/>
          <a:p>
            <a:pPr marL="453388" lvl="1" indent="-226694">
              <a:lnSpc>
                <a:spcPts val="2834"/>
              </a:lnSpc>
              <a:buFont typeface="Arial"/>
              <a:buChar char="•"/>
            </a:pPr>
            <a:r>
              <a:rPr lang="en-US" sz="2099" u="none" spc="125" dirty="0">
                <a:solidFill>
                  <a:srgbClr val="303030"/>
                </a:solidFill>
                <a:latin typeface="Quicksand Semi-Bold"/>
              </a:rPr>
              <a:t>Provide evidence-based assessment tools and interventions around SEMH, trauma, de-escalation &amp; Speech &amp; Language </a:t>
            </a:r>
          </a:p>
          <a:p>
            <a:pPr marL="453388" lvl="1" indent="-226694">
              <a:lnSpc>
                <a:spcPts val="2834"/>
              </a:lnSpc>
              <a:buFont typeface="Arial"/>
              <a:buChar char="•"/>
            </a:pPr>
            <a:r>
              <a:rPr lang="en-US" sz="2099" spc="125" dirty="0">
                <a:solidFill>
                  <a:srgbClr val="303030"/>
                </a:solidFill>
                <a:latin typeface="Quicksand Semi-Bold"/>
              </a:rPr>
              <a:t>Support for Teaching Assistants across the borough </a:t>
            </a:r>
          </a:p>
          <a:p>
            <a:pPr marL="453388" lvl="1" indent="-226694">
              <a:lnSpc>
                <a:spcPts val="2834"/>
              </a:lnSpc>
              <a:buFont typeface="Arial"/>
              <a:buChar char="•"/>
            </a:pPr>
            <a:r>
              <a:rPr lang="en-US" sz="2099" u="none" spc="125" dirty="0" err="1">
                <a:solidFill>
                  <a:srgbClr val="303030"/>
                </a:solidFill>
                <a:latin typeface="Quicksand Semi-Bold"/>
              </a:rPr>
              <a:t>Prioritise</a:t>
            </a:r>
            <a:r>
              <a:rPr lang="en-US" sz="2099" u="none" spc="125" dirty="0">
                <a:solidFill>
                  <a:srgbClr val="303030"/>
                </a:solidFill>
                <a:latin typeface="Quicksand Semi-Bold"/>
              </a:rPr>
              <a:t> attendance of SEND pupils</a:t>
            </a:r>
          </a:p>
          <a:p>
            <a:pPr marL="453388" lvl="1" indent="-226694">
              <a:lnSpc>
                <a:spcPts val="2834"/>
              </a:lnSpc>
              <a:buFont typeface="Arial"/>
              <a:buChar char="•"/>
            </a:pPr>
            <a:endParaRPr lang="en-US" sz="2099" u="none" spc="125" dirty="0">
              <a:solidFill>
                <a:srgbClr val="303030"/>
              </a:solidFill>
              <a:latin typeface="Quicksand Semi-Bold"/>
            </a:endParaRPr>
          </a:p>
        </p:txBody>
      </p:sp>
      <p:sp>
        <p:nvSpPr>
          <p:cNvPr id="7" name="TextBox 7"/>
          <p:cNvSpPr txBox="1"/>
          <p:nvPr/>
        </p:nvSpPr>
        <p:spPr>
          <a:xfrm>
            <a:off x="2467972" y="7621094"/>
            <a:ext cx="13352056" cy="693010"/>
          </a:xfrm>
          <a:prstGeom prst="rect">
            <a:avLst/>
          </a:prstGeom>
        </p:spPr>
        <p:txBody>
          <a:bodyPr lIns="0" tIns="0" rIns="0" bIns="0" rtlCol="0" anchor="t">
            <a:spAutoFit/>
          </a:bodyPr>
          <a:lstStyle/>
          <a:p>
            <a:pPr marL="453388" lvl="1" indent="-226694">
              <a:lnSpc>
                <a:spcPts val="2834"/>
              </a:lnSpc>
              <a:buFont typeface="Arial"/>
              <a:buChar char="•"/>
            </a:pPr>
            <a:r>
              <a:rPr lang="en-US" sz="2099" u="none" spc="125" dirty="0">
                <a:solidFill>
                  <a:srgbClr val="303030"/>
                </a:solidFill>
                <a:latin typeface="Quicksand Semi-Bold"/>
              </a:rPr>
              <a:t>Facilitate coproduction with families and ensure families are “experts by experience” including as part of the CPD offer</a:t>
            </a:r>
          </a:p>
        </p:txBody>
      </p:sp>
      <p:sp>
        <p:nvSpPr>
          <p:cNvPr id="8" name="Freeform 8"/>
          <p:cNvSpPr/>
          <p:nvPr/>
        </p:nvSpPr>
        <p:spPr>
          <a:xfrm>
            <a:off x="-1247658" y="8951076"/>
            <a:ext cx="4552716" cy="951932"/>
          </a:xfrm>
          <a:custGeom>
            <a:avLst/>
            <a:gdLst/>
            <a:ahLst/>
            <a:cxnLst/>
            <a:rect l="l" t="t" r="r" b="b"/>
            <a:pathLst>
              <a:path w="4552716" h="951932">
                <a:moveTo>
                  <a:pt x="0" y="0"/>
                </a:moveTo>
                <a:lnTo>
                  <a:pt x="4552716" y="0"/>
                </a:lnTo>
                <a:lnTo>
                  <a:pt x="4552716" y="951932"/>
                </a:lnTo>
                <a:lnTo>
                  <a:pt x="0" y="9519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Freeform 9"/>
          <p:cNvSpPr/>
          <p:nvPr/>
        </p:nvSpPr>
        <p:spPr>
          <a:xfrm rot="-5400000">
            <a:off x="17075066" y="2734507"/>
            <a:ext cx="3007901" cy="2639433"/>
          </a:xfrm>
          <a:custGeom>
            <a:avLst/>
            <a:gdLst/>
            <a:ahLst/>
            <a:cxnLst/>
            <a:rect l="l" t="t" r="r" b="b"/>
            <a:pathLst>
              <a:path w="3007901" h="2639433">
                <a:moveTo>
                  <a:pt x="0" y="0"/>
                </a:moveTo>
                <a:lnTo>
                  <a:pt x="3007901" y="0"/>
                </a:lnTo>
                <a:lnTo>
                  <a:pt x="3007901" y="2639433"/>
                </a:lnTo>
                <a:lnTo>
                  <a:pt x="0" y="26394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Freeform 10"/>
          <p:cNvSpPr/>
          <p:nvPr/>
        </p:nvSpPr>
        <p:spPr>
          <a:xfrm>
            <a:off x="15653530" y="-1851199"/>
            <a:ext cx="3211541" cy="3285464"/>
          </a:xfrm>
          <a:custGeom>
            <a:avLst/>
            <a:gdLst/>
            <a:ahLst/>
            <a:cxnLst/>
            <a:rect l="l" t="t" r="r" b="b"/>
            <a:pathLst>
              <a:path w="3211541" h="3285464">
                <a:moveTo>
                  <a:pt x="0" y="0"/>
                </a:moveTo>
                <a:lnTo>
                  <a:pt x="3211540" y="0"/>
                </a:lnTo>
                <a:lnTo>
                  <a:pt x="3211540" y="3285464"/>
                </a:lnTo>
                <a:lnTo>
                  <a:pt x="0" y="32854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1" name="Freeform 11"/>
          <p:cNvSpPr/>
          <p:nvPr/>
        </p:nvSpPr>
        <p:spPr>
          <a:xfrm>
            <a:off x="-2932636" y="3321285"/>
            <a:ext cx="3961336" cy="3644429"/>
          </a:xfrm>
          <a:custGeom>
            <a:avLst/>
            <a:gdLst/>
            <a:ahLst/>
            <a:cxnLst/>
            <a:rect l="l" t="t" r="r" b="b"/>
            <a:pathLst>
              <a:path w="3961336" h="3644429">
                <a:moveTo>
                  <a:pt x="0" y="0"/>
                </a:moveTo>
                <a:lnTo>
                  <a:pt x="3961336" y="0"/>
                </a:lnTo>
                <a:lnTo>
                  <a:pt x="3961336" y="3644430"/>
                </a:lnTo>
                <a:lnTo>
                  <a:pt x="0" y="364443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2" name="Freeform 12"/>
          <p:cNvSpPr/>
          <p:nvPr/>
        </p:nvSpPr>
        <p:spPr>
          <a:xfrm>
            <a:off x="11507698" y="269869"/>
            <a:ext cx="3208440" cy="647522"/>
          </a:xfrm>
          <a:custGeom>
            <a:avLst/>
            <a:gdLst/>
            <a:ahLst/>
            <a:cxnLst/>
            <a:rect l="l" t="t" r="r" b="b"/>
            <a:pathLst>
              <a:path w="3208440" h="647522">
                <a:moveTo>
                  <a:pt x="0" y="0"/>
                </a:moveTo>
                <a:lnTo>
                  <a:pt x="3208440" y="0"/>
                </a:lnTo>
                <a:lnTo>
                  <a:pt x="3208440" y="647522"/>
                </a:lnTo>
                <a:lnTo>
                  <a:pt x="0" y="64752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3" name="Freeform 13"/>
          <p:cNvSpPr/>
          <p:nvPr/>
        </p:nvSpPr>
        <p:spPr>
          <a:xfrm>
            <a:off x="6146757" y="9258300"/>
            <a:ext cx="3211541" cy="3285464"/>
          </a:xfrm>
          <a:custGeom>
            <a:avLst/>
            <a:gdLst/>
            <a:ahLst/>
            <a:cxnLst/>
            <a:rect l="l" t="t" r="r" b="b"/>
            <a:pathLst>
              <a:path w="3211541" h="3285464">
                <a:moveTo>
                  <a:pt x="0" y="0"/>
                </a:moveTo>
                <a:lnTo>
                  <a:pt x="3211541" y="0"/>
                </a:lnTo>
                <a:lnTo>
                  <a:pt x="3211541" y="3285464"/>
                </a:lnTo>
                <a:lnTo>
                  <a:pt x="0" y="32854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4" name="Freeform 14"/>
          <p:cNvSpPr/>
          <p:nvPr/>
        </p:nvSpPr>
        <p:spPr>
          <a:xfrm>
            <a:off x="15996454" y="8318627"/>
            <a:ext cx="2868616" cy="2582405"/>
          </a:xfrm>
          <a:custGeom>
            <a:avLst/>
            <a:gdLst/>
            <a:ahLst/>
            <a:cxnLst/>
            <a:rect l="l" t="t" r="r" b="b"/>
            <a:pathLst>
              <a:path w="2868616" h="2582405">
                <a:moveTo>
                  <a:pt x="0" y="0"/>
                </a:moveTo>
                <a:lnTo>
                  <a:pt x="2868616" y="0"/>
                </a:lnTo>
                <a:lnTo>
                  <a:pt x="2868616" y="2582405"/>
                </a:lnTo>
                <a:lnTo>
                  <a:pt x="0" y="258240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5" name="Freeform 15"/>
          <p:cNvSpPr/>
          <p:nvPr/>
        </p:nvSpPr>
        <p:spPr>
          <a:xfrm>
            <a:off x="3594959" y="-1237622"/>
            <a:ext cx="2551798" cy="2475244"/>
          </a:xfrm>
          <a:custGeom>
            <a:avLst/>
            <a:gdLst/>
            <a:ahLst/>
            <a:cxnLst/>
            <a:rect l="l" t="t" r="r" b="b"/>
            <a:pathLst>
              <a:path w="2551798" h="2475244">
                <a:moveTo>
                  <a:pt x="0" y="0"/>
                </a:moveTo>
                <a:lnTo>
                  <a:pt x="2551798" y="0"/>
                </a:lnTo>
                <a:lnTo>
                  <a:pt x="2551798" y="2475244"/>
                </a:lnTo>
                <a:lnTo>
                  <a:pt x="0" y="24752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6" name="Freeform 16"/>
          <p:cNvSpPr/>
          <p:nvPr/>
        </p:nvSpPr>
        <p:spPr>
          <a:xfrm>
            <a:off x="7970146" y="-835982"/>
            <a:ext cx="1222977" cy="1753372"/>
          </a:xfrm>
          <a:custGeom>
            <a:avLst/>
            <a:gdLst/>
            <a:ahLst/>
            <a:cxnLst/>
            <a:rect l="l" t="t" r="r" b="b"/>
            <a:pathLst>
              <a:path w="1222977" h="1753372">
                <a:moveTo>
                  <a:pt x="0" y="0"/>
                </a:moveTo>
                <a:lnTo>
                  <a:pt x="1222977" y="0"/>
                </a:lnTo>
                <a:lnTo>
                  <a:pt x="1222977" y="1753373"/>
                </a:lnTo>
                <a:lnTo>
                  <a:pt x="0" y="175337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7" name="Freeform 17"/>
          <p:cNvSpPr/>
          <p:nvPr/>
        </p:nvSpPr>
        <p:spPr>
          <a:xfrm>
            <a:off x="306083" y="-262531"/>
            <a:ext cx="973602" cy="2728649"/>
          </a:xfrm>
          <a:custGeom>
            <a:avLst/>
            <a:gdLst/>
            <a:ahLst/>
            <a:cxnLst/>
            <a:rect l="l" t="t" r="r" b="b"/>
            <a:pathLst>
              <a:path w="973602" h="2728649">
                <a:moveTo>
                  <a:pt x="0" y="0"/>
                </a:moveTo>
                <a:lnTo>
                  <a:pt x="973602" y="0"/>
                </a:lnTo>
                <a:lnTo>
                  <a:pt x="973602" y="2728649"/>
                </a:lnTo>
                <a:lnTo>
                  <a:pt x="0" y="272864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GB"/>
          </a:p>
        </p:txBody>
      </p:sp>
    </p:spTree>
    <p:extLst>
      <p:ext uri="{BB962C8B-B14F-4D97-AF65-F5344CB8AC3E}">
        <p14:creationId xmlns:p14="http://schemas.microsoft.com/office/powerpoint/2010/main" val="1627549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0000"/>
            </a:blip>
            <a:stretch>
              <a:fillRect t="-9259" b="-9259"/>
            </a:stretch>
          </a:blipFill>
        </p:spPr>
        <p:txBody>
          <a:bodyPr/>
          <a:lstStyle/>
          <a:p>
            <a:endParaRPr lang="en-GB"/>
          </a:p>
        </p:txBody>
      </p:sp>
      <p:sp>
        <p:nvSpPr>
          <p:cNvPr id="3" name="TextBox 3"/>
          <p:cNvSpPr txBox="1"/>
          <p:nvPr/>
        </p:nvSpPr>
        <p:spPr>
          <a:xfrm>
            <a:off x="2073242" y="3691552"/>
            <a:ext cx="14141515" cy="723900"/>
          </a:xfrm>
          <a:prstGeom prst="rect">
            <a:avLst/>
          </a:prstGeom>
        </p:spPr>
        <p:txBody>
          <a:bodyPr lIns="0" tIns="0" rIns="0" bIns="0" rtlCol="0" anchor="t">
            <a:spAutoFit/>
          </a:bodyPr>
          <a:lstStyle/>
          <a:p>
            <a:pPr algn="ctr">
              <a:lnSpc>
                <a:spcPts val="5400"/>
              </a:lnSpc>
            </a:pPr>
            <a:r>
              <a:rPr lang="en-US" sz="5000" dirty="0">
                <a:solidFill>
                  <a:srgbClr val="303030"/>
                </a:solidFill>
                <a:latin typeface="Bobby Jones Soft"/>
              </a:rPr>
              <a:t>Workforce development- </a:t>
            </a:r>
            <a:r>
              <a:rPr lang="en-US" sz="5000" dirty="0" err="1">
                <a:solidFill>
                  <a:srgbClr val="303030"/>
                </a:solidFill>
                <a:latin typeface="Bobby Jones Soft"/>
              </a:rPr>
              <a:t>cpd</a:t>
            </a:r>
            <a:r>
              <a:rPr lang="en-US" sz="5000" dirty="0">
                <a:solidFill>
                  <a:srgbClr val="303030"/>
                </a:solidFill>
                <a:latin typeface="Bobby Jones Soft"/>
              </a:rPr>
              <a:t> opportunities  </a:t>
            </a:r>
          </a:p>
        </p:txBody>
      </p:sp>
      <p:sp>
        <p:nvSpPr>
          <p:cNvPr id="4" name="TextBox 4"/>
          <p:cNvSpPr txBox="1"/>
          <p:nvPr/>
        </p:nvSpPr>
        <p:spPr>
          <a:xfrm>
            <a:off x="2467972" y="4806915"/>
            <a:ext cx="13352056" cy="4642809"/>
          </a:xfrm>
          <a:prstGeom prst="rect">
            <a:avLst/>
          </a:prstGeom>
        </p:spPr>
        <p:txBody>
          <a:bodyPr lIns="0" tIns="0" rIns="0" bIns="0" rtlCol="0" anchor="t">
            <a:spAutoFit/>
          </a:bodyPr>
          <a:lstStyle/>
          <a:p>
            <a:pPr marL="453388" lvl="1" indent="-226694">
              <a:lnSpc>
                <a:spcPts val="2834"/>
              </a:lnSpc>
              <a:buFont typeface="Arial"/>
              <a:buChar char="•"/>
            </a:pPr>
            <a:endParaRPr lang="en-US" sz="2099" u="none" spc="125" dirty="0">
              <a:solidFill>
                <a:srgbClr val="303030"/>
              </a:solidFill>
              <a:latin typeface="Quicksand Semi-Bold"/>
            </a:endParaRPr>
          </a:p>
          <a:p>
            <a:pPr marL="453388" lvl="1" indent="-226694">
              <a:lnSpc>
                <a:spcPts val="2834"/>
              </a:lnSpc>
              <a:buFont typeface="Arial"/>
              <a:buChar char="•"/>
            </a:pPr>
            <a:r>
              <a:rPr lang="en-US" sz="2099" u="none" spc="125" dirty="0">
                <a:solidFill>
                  <a:srgbClr val="303030"/>
                </a:solidFill>
                <a:latin typeface="Quicksand Semi-Bold"/>
              </a:rPr>
              <a:t>Provision mapping including data management</a:t>
            </a:r>
          </a:p>
          <a:p>
            <a:pPr marL="453388" lvl="1" indent="-226694">
              <a:lnSpc>
                <a:spcPts val="2834"/>
              </a:lnSpc>
              <a:buFont typeface="Arial"/>
              <a:buChar char="•"/>
            </a:pPr>
            <a:r>
              <a:rPr lang="en-US" sz="2099" spc="125" dirty="0">
                <a:solidFill>
                  <a:srgbClr val="303030"/>
                </a:solidFill>
                <a:latin typeface="Quicksand Semi-Bold"/>
              </a:rPr>
              <a:t>Leadership &amp; Governance of SEND</a:t>
            </a:r>
            <a:r>
              <a:rPr lang="en-US" sz="2099" u="none" spc="125" dirty="0">
                <a:solidFill>
                  <a:srgbClr val="303030"/>
                </a:solidFill>
                <a:latin typeface="Quicksand Semi-Bold"/>
              </a:rPr>
              <a:t> </a:t>
            </a:r>
          </a:p>
          <a:p>
            <a:pPr marL="453388" lvl="1" indent="-226694">
              <a:lnSpc>
                <a:spcPts val="2834"/>
              </a:lnSpc>
              <a:buFont typeface="Arial"/>
              <a:buChar char="•"/>
            </a:pPr>
            <a:r>
              <a:rPr lang="en-US" sz="2099" spc="125" dirty="0">
                <a:solidFill>
                  <a:srgbClr val="303030"/>
                </a:solidFill>
                <a:latin typeface="Quicksand Semi-Bold"/>
              </a:rPr>
              <a:t>T</a:t>
            </a:r>
            <a:r>
              <a:rPr lang="en-US" sz="2099" u="none" spc="125" dirty="0">
                <a:solidFill>
                  <a:srgbClr val="303030"/>
                </a:solidFill>
                <a:latin typeface="Quicksand Semi-Bold"/>
              </a:rPr>
              <a:t>he classroom environment</a:t>
            </a:r>
            <a:br>
              <a:rPr lang="en-US" sz="2099" u="none" spc="125" dirty="0">
                <a:solidFill>
                  <a:srgbClr val="303030"/>
                </a:solidFill>
                <a:latin typeface="Quicksand Semi-Bold"/>
              </a:rPr>
            </a:br>
            <a:endParaRPr lang="en-US" sz="2099" u="none" spc="125" dirty="0">
              <a:solidFill>
                <a:srgbClr val="303030"/>
              </a:solidFill>
              <a:latin typeface="Quicksand Semi-Bold"/>
            </a:endParaRPr>
          </a:p>
          <a:p>
            <a:pPr marL="453388" lvl="1" indent="-226694">
              <a:lnSpc>
                <a:spcPts val="2834"/>
              </a:lnSpc>
              <a:buFont typeface="Arial"/>
              <a:buChar char="•"/>
            </a:pPr>
            <a:r>
              <a:rPr lang="en-US" sz="2099" spc="125" dirty="0">
                <a:solidFill>
                  <a:srgbClr val="303030"/>
                </a:solidFill>
                <a:latin typeface="Quicksand Semi-Bold"/>
              </a:rPr>
              <a:t>M</a:t>
            </a:r>
            <a:r>
              <a:rPr lang="en-US" sz="2099" u="none" spc="125" dirty="0">
                <a:solidFill>
                  <a:srgbClr val="303030"/>
                </a:solidFill>
                <a:latin typeface="Quicksand Semi-Bold"/>
              </a:rPr>
              <a:t>iddle leaders/SEND</a:t>
            </a:r>
          </a:p>
          <a:p>
            <a:pPr marL="453388" lvl="1" indent="-226694">
              <a:lnSpc>
                <a:spcPts val="2834"/>
              </a:lnSpc>
              <a:buFont typeface="Arial"/>
              <a:buChar char="•"/>
            </a:pPr>
            <a:r>
              <a:rPr lang="en-US" sz="2099" spc="125" dirty="0">
                <a:solidFill>
                  <a:srgbClr val="303030"/>
                </a:solidFill>
                <a:latin typeface="Quicksand Semi-Bold"/>
              </a:rPr>
              <a:t>P</a:t>
            </a:r>
            <a:r>
              <a:rPr lang="en-US" sz="2099" u="none" spc="125" dirty="0">
                <a:solidFill>
                  <a:srgbClr val="303030"/>
                </a:solidFill>
                <a:latin typeface="Quicksand Semi-Bold"/>
              </a:rPr>
              <a:t>ractical strategies to support de-escalation</a:t>
            </a:r>
          </a:p>
          <a:p>
            <a:pPr marL="453388" lvl="1" indent="-226694">
              <a:lnSpc>
                <a:spcPts val="2834"/>
              </a:lnSpc>
              <a:buFont typeface="Arial"/>
              <a:buChar char="•"/>
            </a:pPr>
            <a:endParaRPr lang="en-US" sz="2099" spc="125" dirty="0">
              <a:solidFill>
                <a:srgbClr val="303030"/>
              </a:solidFill>
              <a:latin typeface="Quicksand Semi-Bold"/>
            </a:endParaRPr>
          </a:p>
          <a:p>
            <a:pPr marL="453388" lvl="1" indent="-226694">
              <a:lnSpc>
                <a:spcPts val="2834"/>
              </a:lnSpc>
              <a:buFont typeface="Arial"/>
              <a:buChar char="•"/>
            </a:pPr>
            <a:endParaRPr lang="en-US" sz="2099" u="none" spc="125" dirty="0">
              <a:solidFill>
                <a:srgbClr val="303030"/>
              </a:solidFill>
              <a:latin typeface="Quicksand Semi-Bold"/>
            </a:endParaRPr>
          </a:p>
          <a:p>
            <a:pPr marL="453388" lvl="1" indent="-226694">
              <a:lnSpc>
                <a:spcPts val="2834"/>
              </a:lnSpc>
              <a:buFont typeface="Arial"/>
              <a:buChar char="•"/>
            </a:pPr>
            <a:endParaRPr lang="en-US" sz="2099" spc="125" dirty="0">
              <a:solidFill>
                <a:srgbClr val="303030"/>
              </a:solidFill>
              <a:latin typeface="Quicksand Semi-Bold"/>
            </a:endParaRPr>
          </a:p>
          <a:p>
            <a:pPr marL="453388" lvl="1" indent="-226694">
              <a:lnSpc>
                <a:spcPts val="2834"/>
              </a:lnSpc>
              <a:buFont typeface="Arial"/>
              <a:buChar char="•"/>
            </a:pPr>
            <a:endParaRPr lang="en-US" sz="2099" u="none" spc="125" dirty="0">
              <a:solidFill>
                <a:srgbClr val="303030"/>
              </a:solidFill>
              <a:latin typeface="Quicksand Semi-Bold"/>
            </a:endParaRPr>
          </a:p>
          <a:p>
            <a:pPr marL="453388" lvl="1" indent="-226694">
              <a:lnSpc>
                <a:spcPts val="2834"/>
              </a:lnSpc>
              <a:buFont typeface="Arial"/>
              <a:buChar char="•"/>
            </a:pPr>
            <a:endParaRPr lang="en-US" sz="2099" spc="125" dirty="0">
              <a:solidFill>
                <a:srgbClr val="303030"/>
              </a:solidFill>
              <a:latin typeface="Quicksand Semi-Bold"/>
            </a:endParaRPr>
          </a:p>
          <a:p>
            <a:pPr marL="453388" lvl="1" indent="-226694">
              <a:lnSpc>
                <a:spcPts val="2834"/>
              </a:lnSpc>
              <a:buFont typeface="Arial"/>
              <a:buChar char="•"/>
            </a:pPr>
            <a:endParaRPr lang="en-US" sz="2099" u="none" spc="125" dirty="0">
              <a:solidFill>
                <a:srgbClr val="303030"/>
              </a:solidFill>
              <a:latin typeface="Quicksand Semi-Bold"/>
            </a:endParaRPr>
          </a:p>
        </p:txBody>
      </p:sp>
      <p:sp>
        <p:nvSpPr>
          <p:cNvPr id="5" name="TextBox 5"/>
          <p:cNvSpPr txBox="1"/>
          <p:nvPr/>
        </p:nvSpPr>
        <p:spPr>
          <a:xfrm>
            <a:off x="3341480" y="1510465"/>
            <a:ext cx="11605041" cy="2142988"/>
          </a:xfrm>
          <a:prstGeom prst="rect">
            <a:avLst/>
          </a:prstGeom>
        </p:spPr>
        <p:txBody>
          <a:bodyPr lIns="0" tIns="0" rIns="0" bIns="0" rtlCol="0" anchor="t">
            <a:spAutoFit/>
          </a:bodyPr>
          <a:lstStyle/>
          <a:p>
            <a:pPr algn="ctr">
              <a:lnSpc>
                <a:spcPts val="16190"/>
              </a:lnSpc>
            </a:pPr>
            <a:r>
              <a:rPr lang="en-US" sz="14991" dirty="0">
                <a:solidFill>
                  <a:srgbClr val="303030"/>
                </a:solidFill>
                <a:latin typeface="Bobby Jones Soft"/>
              </a:rPr>
              <a:t>Next steps</a:t>
            </a:r>
          </a:p>
        </p:txBody>
      </p:sp>
      <p:sp>
        <p:nvSpPr>
          <p:cNvPr id="6" name="TextBox 6"/>
          <p:cNvSpPr txBox="1"/>
          <p:nvPr/>
        </p:nvSpPr>
        <p:spPr>
          <a:xfrm>
            <a:off x="2467972" y="6214004"/>
            <a:ext cx="13352056" cy="3565591"/>
          </a:xfrm>
          <a:prstGeom prst="rect">
            <a:avLst/>
          </a:prstGeom>
        </p:spPr>
        <p:txBody>
          <a:bodyPr lIns="0" tIns="0" rIns="0" bIns="0" rtlCol="0" anchor="t">
            <a:spAutoFit/>
          </a:bodyPr>
          <a:lstStyle/>
          <a:p>
            <a:pPr marL="453388" lvl="1" indent="-226694">
              <a:lnSpc>
                <a:spcPts val="2834"/>
              </a:lnSpc>
              <a:buFont typeface="Arial"/>
              <a:buChar char="•"/>
            </a:pPr>
            <a:r>
              <a:rPr lang="en-US" sz="2099" spc="125" dirty="0">
                <a:solidFill>
                  <a:srgbClr val="303030"/>
                </a:solidFill>
                <a:latin typeface="Quicksand Semi-Bold"/>
              </a:rPr>
              <a:t>E</a:t>
            </a:r>
            <a:r>
              <a:rPr lang="en-US" sz="2099" u="none" spc="125" dirty="0">
                <a:solidFill>
                  <a:srgbClr val="303030"/>
                </a:solidFill>
                <a:latin typeface="Quicksand Semi-Bold"/>
              </a:rPr>
              <a:t>vidence-based interventions around SEMH, trauma, de-escalation, sensory support</a:t>
            </a:r>
            <a:br>
              <a:rPr lang="en-US" sz="2099" u="none" spc="125" dirty="0">
                <a:solidFill>
                  <a:srgbClr val="303030"/>
                </a:solidFill>
                <a:latin typeface="Quicksand Semi-Bold"/>
              </a:rPr>
            </a:br>
            <a:r>
              <a:rPr lang="en-US" sz="2099" u="none" spc="125" dirty="0">
                <a:solidFill>
                  <a:srgbClr val="303030"/>
                </a:solidFill>
                <a:latin typeface="Quicksand Semi-Bold"/>
              </a:rPr>
              <a:t>  </a:t>
            </a:r>
            <a:br>
              <a:rPr lang="en-US" sz="2099" u="none" spc="125" dirty="0">
                <a:solidFill>
                  <a:srgbClr val="303030"/>
                </a:solidFill>
                <a:latin typeface="Quicksand Semi-Bold"/>
              </a:rPr>
            </a:br>
            <a:endParaRPr lang="en-US" sz="2099" u="none" spc="125" dirty="0">
              <a:solidFill>
                <a:srgbClr val="303030"/>
              </a:solidFill>
              <a:latin typeface="Quicksand Semi-Bold"/>
            </a:endParaRPr>
          </a:p>
          <a:p>
            <a:pPr marL="453388" lvl="1" indent="-226694">
              <a:lnSpc>
                <a:spcPts val="2834"/>
              </a:lnSpc>
              <a:buFont typeface="Arial"/>
              <a:buChar char="•"/>
            </a:pPr>
            <a:r>
              <a:rPr lang="en-US" sz="2099" u="none" spc="125" dirty="0">
                <a:solidFill>
                  <a:srgbClr val="303030"/>
                </a:solidFill>
                <a:latin typeface="Quicksand Semi-Bold"/>
              </a:rPr>
              <a:t>Speech &amp; Language whole school approaches &amp; targeted support </a:t>
            </a:r>
          </a:p>
          <a:p>
            <a:pPr marL="453388" lvl="1" indent="-226694">
              <a:lnSpc>
                <a:spcPts val="2834"/>
              </a:lnSpc>
              <a:buFont typeface="Arial"/>
              <a:buChar char="•"/>
            </a:pPr>
            <a:r>
              <a:rPr lang="en-US" sz="2099" spc="125" dirty="0">
                <a:solidFill>
                  <a:srgbClr val="303030"/>
                </a:solidFill>
                <a:latin typeface="Quicksand Semi-Bold"/>
              </a:rPr>
              <a:t>The TA Academy – specialist CPD for TA’s </a:t>
            </a:r>
          </a:p>
          <a:p>
            <a:pPr marL="453388" lvl="1" indent="-226694">
              <a:lnSpc>
                <a:spcPts val="2834"/>
              </a:lnSpc>
              <a:buFont typeface="Arial"/>
              <a:buChar char="•"/>
            </a:pPr>
            <a:r>
              <a:rPr lang="en-US" sz="2099" u="none" spc="125" dirty="0">
                <a:solidFill>
                  <a:srgbClr val="303030"/>
                </a:solidFill>
                <a:latin typeface="Quicksand Semi-Bold"/>
              </a:rPr>
              <a:t>Having difficult conversations </a:t>
            </a:r>
          </a:p>
          <a:p>
            <a:pPr marL="453388" lvl="1" indent="-226694">
              <a:lnSpc>
                <a:spcPts val="2834"/>
              </a:lnSpc>
              <a:buFont typeface="Arial"/>
              <a:buChar char="•"/>
            </a:pPr>
            <a:r>
              <a:rPr lang="en-US" sz="2099" spc="125" dirty="0">
                <a:solidFill>
                  <a:srgbClr val="303030"/>
                </a:solidFill>
                <a:latin typeface="Quicksand Semi-Bold"/>
              </a:rPr>
              <a:t>SEND Law</a:t>
            </a:r>
          </a:p>
          <a:p>
            <a:pPr marL="453388" lvl="1" indent="-226694">
              <a:lnSpc>
                <a:spcPts val="2834"/>
              </a:lnSpc>
              <a:buFont typeface="Arial"/>
              <a:buChar char="•"/>
            </a:pPr>
            <a:r>
              <a:rPr lang="en-US" sz="2099" spc="125" dirty="0">
                <a:solidFill>
                  <a:srgbClr val="303030"/>
                </a:solidFill>
                <a:latin typeface="Quicksand Semi-Bold"/>
              </a:rPr>
              <a:t>Writing effective SEND support plans </a:t>
            </a:r>
          </a:p>
          <a:p>
            <a:pPr marL="453388" lvl="1" indent="-226694">
              <a:lnSpc>
                <a:spcPts val="2834"/>
              </a:lnSpc>
              <a:buFont typeface="Arial"/>
              <a:buChar char="•"/>
            </a:pPr>
            <a:endParaRPr lang="en-US" sz="2099" u="none" spc="125" dirty="0">
              <a:solidFill>
                <a:srgbClr val="303030"/>
              </a:solidFill>
              <a:latin typeface="Quicksand Semi-Bold"/>
            </a:endParaRPr>
          </a:p>
          <a:p>
            <a:pPr marL="453388" lvl="1" indent="-226694">
              <a:lnSpc>
                <a:spcPts val="2834"/>
              </a:lnSpc>
              <a:buFont typeface="Arial"/>
              <a:buChar char="•"/>
            </a:pPr>
            <a:endParaRPr lang="en-US" sz="2099" u="none" spc="125" dirty="0">
              <a:solidFill>
                <a:srgbClr val="303030"/>
              </a:solidFill>
              <a:latin typeface="Quicksand Semi-Bold"/>
            </a:endParaRPr>
          </a:p>
        </p:txBody>
      </p:sp>
      <p:sp>
        <p:nvSpPr>
          <p:cNvPr id="8" name="Freeform 8"/>
          <p:cNvSpPr/>
          <p:nvPr/>
        </p:nvSpPr>
        <p:spPr>
          <a:xfrm>
            <a:off x="-1247658" y="8951076"/>
            <a:ext cx="4552716" cy="951932"/>
          </a:xfrm>
          <a:custGeom>
            <a:avLst/>
            <a:gdLst/>
            <a:ahLst/>
            <a:cxnLst/>
            <a:rect l="l" t="t" r="r" b="b"/>
            <a:pathLst>
              <a:path w="4552716" h="951932">
                <a:moveTo>
                  <a:pt x="0" y="0"/>
                </a:moveTo>
                <a:lnTo>
                  <a:pt x="4552716" y="0"/>
                </a:lnTo>
                <a:lnTo>
                  <a:pt x="4552716" y="951932"/>
                </a:lnTo>
                <a:lnTo>
                  <a:pt x="0" y="9519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Freeform 9"/>
          <p:cNvSpPr/>
          <p:nvPr/>
        </p:nvSpPr>
        <p:spPr>
          <a:xfrm rot="-5400000">
            <a:off x="17075066" y="2734507"/>
            <a:ext cx="3007901" cy="2639433"/>
          </a:xfrm>
          <a:custGeom>
            <a:avLst/>
            <a:gdLst/>
            <a:ahLst/>
            <a:cxnLst/>
            <a:rect l="l" t="t" r="r" b="b"/>
            <a:pathLst>
              <a:path w="3007901" h="2639433">
                <a:moveTo>
                  <a:pt x="0" y="0"/>
                </a:moveTo>
                <a:lnTo>
                  <a:pt x="3007901" y="0"/>
                </a:lnTo>
                <a:lnTo>
                  <a:pt x="3007901" y="2639433"/>
                </a:lnTo>
                <a:lnTo>
                  <a:pt x="0" y="26394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Freeform 10"/>
          <p:cNvSpPr/>
          <p:nvPr/>
        </p:nvSpPr>
        <p:spPr>
          <a:xfrm>
            <a:off x="15653530" y="-1851199"/>
            <a:ext cx="3211541" cy="3285464"/>
          </a:xfrm>
          <a:custGeom>
            <a:avLst/>
            <a:gdLst/>
            <a:ahLst/>
            <a:cxnLst/>
            <a:rect l="l" t="t" r="r" b="b"/>
            <a:pathLst>
              <a:path w="3211541" h="3285464">
                <a:moveTo>
                  <a:pt x="0" y="0"/>
                </a:moveTo>
                <a:lnTo>
                  <a:pt x="3211540" y="0"/>
                </a:lnTo>
                <a:lnTo>
                  <a:pt x="3211540" y="3285464"/>
                </a:lnTo>
                <a:lnTo>
                  <a:pt x="0" y="32854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1" name="Freeform 11"/>
          <p:cNvSpPr/>
          <p:nvPr/>
        </p:nvSpPr>
        <p:spPr>
          <a:xfrm>
            <a:off x="-2932636" y="3321285"/>
            <a:ext cx="3961336" cy="3644429"/>
          </a:xfrm>
          <a:custGeom>
            <a:avLst/>
            <a:gdLst/>
            <a:ahLst/>
            <a:cxnLst/>
            <a:rect l="l" t="t" r="r" b="b"/>
            <a:pathLst>
              <a:path w="3961336" h="3644429">
                <a:moveTo>
                  <a:pt x="0" y="0"/>
                </a:moveTo>
                <a:lnTo>
                  <a:pt x="3961336" y="0"/>
                </a:lnTo>
                <a:lnTo>
                  <a:pt x="3961336" y="3644430"/>
                </a:lnTo>
                <a:lnTo>
                  <a:pt x="0" y="364443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2" name="Freeform 12"/>
          <p:cNvSpPr/>
          <p:nvPr/>
        </p:nvSpPr>
        <p:spPr>
          <a:xfrm>
            <a:off x="11507698" y="269869"/>
            <a:ext cx="3208440" cy="647522"/>
          </a:xfrm>
          <a:custGeom>
            <a:avLst/>
            <a:gdLst/>
            <a:ahLst/>
            <a:cxnLst/>
            <a:rect l="l" t="t" r="r" b="b"/>
            <a:pathLst>
              <a:path w="3208440" h="647522">
                <a:moveTo>
                  <a:pt x="0" y="0"/>
                </a:moveTo>
                <a:lnTo>
                  <a:pt x="3208440" y="0"/>
                </a:lnTo>
                <a:lnTo>
                  <a:pt x="3208440" y="647522"/>
                </a:lnTo>
                <a:lnTo>
                  <a:pt x="0" y="64752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3" name="Freeform 13"/>
          <p:cNvSpPr/>
          <p:nvPr/>
        </p:nvSpPr>
        <p:spPr>
          <a:xfrm>
            <a:off x="6146757" y="9258300"/>
            <a:ext cx="3211541" cy="3285464"/>
          </a:xfrm>
          <a:custGeom>
            <a:avLst/>
            <a:gdLst/>
            <a:ahLst/>
            <a:cxnLst/>
            <a:rect l="l" t="t" r="r" b="b"/>
            <a:pathLst>
              <a:path w="3211541" h="3285464">
                <a:moveTo>
                  <a:pt x="0" y="0"/>
                </a:moveTo>
                <a:lnTo>
                  <a:pt x="3211541" y="0"/>
                </a:lnTo>
                <a:lnTo>
                  <a:pt x="3211541" y="3285464"/>
                </a:lnTo>
                <a:lnTo>
                  <a:pt x="0" y="32854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4" name="Freeform 14"/>
          <p:cNvSpPr/>
          <p:nvPr/>
        </p:nvSpPr>
        <p:spPr>
          <a:xfrm>
            <a:off x="15996454" y="8318627"/>
            <a:ext cx="2868616" cy="2582405"/>
          </a:xfrm>
          <a:custGeom>
            <a:avLst/>
            <a:gdLst/>
            <a:ahLst/>
            <a:cxnLst/>
            <a:rect l="l" t="t" r="r" b="b"/>
            <a:pathLst>
              <a:path w="2868616" h="2582405">
                <a:moveTo>
                  <a:pt x="0" y="0"/>
                </a:moveTo>
                <a:lnTo>
                  <a:pt x="2868616" y="0"/>
                </a:lnTo>
                <a:lnTo>
                  <a:pt x="2868616" y="2582405"/>
                </a:lnTo>
                <a:lnTo>
                  <a:pt x="0" y="258240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5" name="Freeform 15"/>
          <p:cNvSpPr/>
          <p:nvPr/>
        </p:nvSpPr>
        <p:spPr>
          <a:xfrm>
            <a:off x="3594959" y="-1237622"/>
            <a:ext cx="2551798" cy="2475244"/>
          </a:xfrm>
          <a:custGeom>
            <a:avLst/>
            <a:gdLst/>
            <a:ahLst/>
            <a:cxnLst/>
            <a:rect l="l" t="t" r="r" b="b"/>
            <a:pathLst>
              <a:path w="2551798" h="2475244">
                <a:moveTo>
                  <a:pt x="0" y="0"/>
                </a:moveTo>
                <a:lnTo>
                  <a:pt x="2551798" y="0"/>
                </a:lnTo>
                <a:lnTo>
                  <a:pt x="2551798" y="2475244"/>
                </a:lnTo>
                <a:lnTo>
                  <a:pt x="0" y="24752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6" name="Freeform 16"/>
          <p:cNvSpPr/>
          <p:nvPr/>
        </p:nvSpPr>
        <p:spPr>
          <a:xfrm>
            <a:off x="7970146" y="-835982"/>
            <a:ext cx="1222977" cy="1753372"/>
          </a:xfrm>
          <a:custGeom>
            <a:avLst/>
            <a:gdLst/>
            <a:ahLst/>
            <a:cxnLst/>
            <a:rect l="l" t="t" r="r" b="b"/>
            <a:pathLst>
              <a:path w="1222977" h="1753372">
                <a:moveTo>
                  <a:pt x="0" y="0"/>
                </a:moveTo>
                <a:lnTo>
                  <a:pt x="1222977" y="0"/>
                </a:lnTo>
                <a:lnTo>
                  <a:pt x="1222977" y="1753373"/>
                </a:lnTo>
                <a:lnTo>
                  <a:pt x="0" y="175337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7" name="Freeform 17"/>
          <p:cNvSpPr/>
          <p:nvPr/>
        </p:nvSpPr>
        <p:spPr>
          <a:xfrm>
            <a:off x="306083" y="-262531"/>
            <a:ext cx="973602" cy="2728649"/>
          </a:xfrm>
          <a:custGeom>
            <a:avLst/>
            <a:gdLst/>
            <a:ahLst/>
            <a:cxnLst/>
            <a:rect l="l" t="t" r="r" b="b"/>
            <a:pathLst>
              <a:path w="973602" h="2728649">
                <a:moveTo>
                  <a:pt x="0" y="0"/>
                </a:moveTo>
                <a:lnTo>
                  <a:pt x="973602" y="0"/>
                </a:lnTo>
                <a:lnTo>
                  <a:pt x="973602" y="2728649"/>
                </a:lnTo>
                <a:lnTo>
                  <a:pt x="0" y="272864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GB"/>
          </a:p>
        </p:txBody>
      </p:sp>
    </p:spTree>
    <p:extLst>
      <p:ext uri="{BB962C8B-B14F-4D97-AF65-F5344CB8AC3E}">
        <p14:creationId xmlns:p14="http://schemas.microsoft.com/office/powerpoint/2010/main" val="3450591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0000"/>
            </a:blip>
            <a:stretch>
              <a:fillRect t="-9259" b="-9259"/>
            </a:stretch>
          </a:blipFill>
        </p:spPr>
        <p:txBody>
          <a:bodyPr/>
          <a:lstStyle/>
          <a:p>
            <a:endParaRPr lang="en-GB"/>
          </a:p>
        </p:txBody>
      </p:sp>
      <p:sp>
        <p:nvSpPr>
          <p:cNvPr id="3" name="Freeform 3"/>
          <p:cNvSpPr/>
          <p:nvPr/>
        </p:nvSpPr>
        <p:spPr>
          <a:xfrm>
            <a:off x="4101765" y="2329016"/>
            <a:ext cx="10084471" cy="5628968"/>
          </a:xfrm>
          <a:custGeom>
            <a:avLst/>
            <a:gdLst/>
            <a:ahLst/>
            <a:cxnLst/>
            <a:rect l="l" t="t" r="r" b="b"/>
            <a:pathLst>
              <a:path w="10084471" h="5628968">
                <a:moveTo>
                  <a:pt x="0" y="0"/>
                </a:moveTo>
                <a:lnTo>
                  <a:pt x="10084470" y="0"/>
                </a:lnTo>
                <a:lnTo>
                  <a:pt x="10084470" y="5628968"/>
                </a:lnTo>
                <a:lnTo>
                  <a:pt x="0" y="5628968"/>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a:p>
        </p:txBody>
      </p:sp>
      <p:sp>
        <p:nvSpPr>
          <p:cNvPr id="4" name="Freeform 4"/>
          <p:cNvSpPr/>
          <p:nvPr/>
        </p:nvSpPr>
        <p:spPr>
          <a:xfrm>
            <a:off x="7762081" y="7024726"/>
            <a:ext cx="2763839" cy="3653350"/>
          </a:xfrm>
          <a:custGeom>
            <a:avLst/>
            <a:gdLst/>
            <a:ahLst/>
            <a:cxnLst/>
            <a:rect l="l" t="t" r="r" b="b"/>
            <a:pathLst>
              <a:path w="2763839" h="3653350">
                <a:moveTo>
                  <a:pt x="0" y="0"/>
                </a:moveTo>
                <a:lnTo>
                  <a:pt x="2763838" y="0"/>
                </a:lnTo>
                <a:lnTo>
                  <a:pt x="2763838" y="3653350"/>
                </a:lnTo>
                <a:lnTo>
                  <a:pt x="0" y="36533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rot="5771963">
            <a:off x="13145608" y="2781832"/>
            <a:ext cx="1475815" cy="1344333"/>
          </a:xfrm>
          <a:custGeom>
            <a:avLst/>
            <a:gdLst/>
            <a:ahLst/>
            <a:cxnLst/>
            <a:rect l="l" t="t" r="r" b="b"/>
            <a:pathLst>
              <a:path w="1475815" h="1344333">
                <a:moveTo>
                  <a:pt x="0" y="0"/>
                </a:moveTo>
                <a:lnTo>
                  <a:pt x="1475815" y="0"/>
                </a:lnTo>
                <a:lnTo>
                  <a:pt x="1475815" y="1344333"/>
                </a:lnTo>
                <a:lnTo>
                  <a:pt x="0" y="13443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Freeform 6"/>
          <p:cNvSpPr/>
          <p:nvPr/>
        </p:nvSpPr>
        <p:spPr>
          <a:xfrm rot="-4851227">
            <a:off x="3876634" y="6094723"/>
            <a:ext cx="1475815" cy="1344333"/>
          </a:xfrm>
          <a:custGeom>
            <a:avLst/>
            <a:gdLst/>
            <a:ahLst/>
            <a:cxnLst/>
            <a:rect l="l" t="t" r="r" b="b"/>
            <a:pathLst>
              <a:path w="1475815" h="1344333">
                <a:moveTo>
                  <a:pt x="0" y="0"/>
                </a:moveTo>
                <a:lnTo>
                  <a:pt x="1475815" y="0"/>
                </a:lnTo>
                <a:lnTo>
                  <a:pt x="1475815" y="1344333"/>
                </a:lnTo>
                <a:lnTo>
                  <a:pt x="0" y="13443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7" name="Freeform 7"/>
          <p:cNvSpPr/>
          <p:nvPr/>
        </p:nvSpPr>
        <p:spPr>
          <a:xfrm>
            <a:off x="-1053380" y="777596"/>
            <a:ext cx="2583003" cy="2900282"/>
          </a:xfrm>
          <a:custGeom>
            <a:avLst/>
            <a:gdLst/>
            <a:ahLst/>
            <a:cxnLst/>
            <a:rect l="l" t="t" r="r" b="b"/>
            <a:pathLst>
              <a:path w="2583003" h="2900282">
                <a:moveTo>
                  <a:pt x="0" y="0"/>
                </a:moveTo>
                <a:lnTo>
                  <a:pt x="2583003" y="0"/>
                </a:lnTo>
                <a:lnTo>
                  <a:pt x="2583003" y="2900282"/>
                </a:lnTo>
                <a:lnTo>
                  <a:pt x="0" y="290028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8" name="Freeform 8"/>
          <p:cNvSpPr/>
          <p:nvPr/>
        </p:nvSpPr>
        <p:spPr>
          <a:xfrm>
            <a:off x="17109077" y="6494796"/>
            <a:ext cx="2357845" cy="3040921"/>
          </a:xfrm>
          <a:custGeom>
            <a:avLst/>
            <a:gdLst/>
            <a:ahLst/>
            <a:cxnLst/>
            <a:rect l="l" t="t" r="r" b="b"/>
            <a:pathLst>
              <a:path w="2357845" h="3040921">
                <a:moveTo>
                  <a:pt x="0" y="0"/>
                </a:moveTo>
                <a:lnTo>
                  <a:pt x="2357846" y="0"/>
                </a:lnTo>
                <a:lnTo>
                  <a:pt x="2357846" y="3040921"/>
                </a:lnTo>
                <a:lnTo>
                  <a:pt x="0" y="304092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9" name="Freeform 9"/>
          <p:cNvSpPr/>
          <p:nvPr/>
        </p:nvSpPr>
        <p:spPr>
          <a:xfrm rot="-605109">
            <a:off x="6197550" y="1992304"/>
            <a:ext cx="1461030" cy="1311031"/>
          </a:xfrm>
          <a:custGeom>
            <a:avLst/>
            <a:gdLst/>
            <a:ahLst/>
            <a:cxnLst/>
            <a:rect l="l" t="t" r="r" b="b"/>
            <a:pathLst>
              <a:path w="1461030" h="1311031">
                <a:moveTo>
                  <a:pt x="0" y="0"/>
                </a:moveTo>
                <a:lnTo>
                  <a:pt x="1461030" y="0"/>
                </a:lnTo>
                <a:lnTo>
                  <a:pt x="1461030" y="1311031"/>
                </a:lnTo>
                <a:lnTo>
                  <a:pt x="0" y="131103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0" name="Freeform 10"/>
          <p:cNvSpPr/>
          <p:nvPr/>
        </p:nvSpPr>
        <p:spPr>
          <a:xfrm>
            <a:off x="2409775" y="9059751"/>
            <a:ext cx="2418559" cy="1618325"/>
          </a:xfrm>
          <a:custGeom>
            <a:avLst/>
            <a:gdLst/>
            <a:ahLst/>
            <a:cxnLst/>
            <a:rect l="l" t="t" r="r" b="b"/>
            <a:pathLst>
              <a:path w="2418559" h="1618325">
                <a:moveTo>
                  <a:pt x="0" y="0"/>
                </a:moveTo>
                <a:lnTo>
                  <a:pt x="2418560" y="0"/>
                </a:lnTo>
                <a:lnTo>
                  <a:pt x="2418560" y="1618325"/>
                </a:lnTo>
                <a:lnTo>
                  <a:pt x="0" y="161832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1" name="Freeform 11"/>
          <p:cNvSpPr/>
          <p:nvPr/>
        </p:nvSpPr>
        <p:spPr>
          <a:xfrm rot="636545">
            <a:off x="17487699" y="3245829"/>
            <a:ext cx="1226137" cy="2595000"/>
          </a:xfrm>
          <a:custGeom>
            <a:avLst/>
            <a:gdLst/>
            <a:ahLst/>
            <a:cxnLst/>
            <a:rect l="l" t="t" r="r" b="b"/>
            <a:pathLst>
              <a:path w="1226137" h="2595000">
                <a:moveTo>
                  <a:pt x="0" y="0"/>
                </a:moveTo>
                <a:lnTo>
                  <a:pt x="1226138" y="0"/>
                </a:lnTo>
                <a:lnTo>
                  <a:pt x="1226138" y="2595000"/>
                </a:lnTo>
                <a:lnTo>
                  <a:pt x="0" y="25950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2" name="Freeform 12"/>
          <p:cNvSpPr/>
          <p:nvPr/>
        </p:nvSpPr>
        <p:spPr>
          <a:xfrm>
            <a:off x="-1492014" y="7731943"/>
            <a:ext cx="2984027" cy="3052713"/>
          </a:xfrm>
          <a:custGeom>
            <a:avLst/>
            <a:gdLst/>
            <a:ahLst/>
            <a:cxnLst/>
            <a:rect l="l" t="t" r="r" b="b"/>
            <a:pathLst>
              <a:path w="2984027" h="3052713">
                <a:moveTo>
                  <a:pt x="0" y="0"/>
                </a:moveTo>
                <a:lnTo>
                  <a:pt x="2984028" y="0"/>
                </a:lnTo>
                <a:lnTo>
                  <a:pt x="2984028" y="3052714"/>
                </a:lnTo>
                <a:lnTo>
                  <a:pt x="0" y="305271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GB"/>
          </a:p>
        </p:txBody>
      </p:sp>
      <p:sp>
        <p:nvSpPr>
          <p:cNvPr id="13" name="Freeform 13"/>
          <p:cNvSpPr/>
          <p:nvPr/>
        </p:nvSpPr>
        <p:spPr>
          <a:xfrm>
            <a:off x="12441385" y="9059751"/>
            <a:ext cx="4552716" cy="951932"/>
          </a:xfrm>
          <a:custGeom>
            <a:avLst/>
            <a:gdLst/>
            <a:ahLst/>
            <a:cxnLst/>
            <a:rect l="l" t="t" r="r" b="b"/>
            <a:pathLst>
              <a:path w="4552716" h="951932">
                <a:moveTo>
                  <a:pt x="0" y="0"/>
                </a:moveTo>
                <a:lnTo>
                  <a:pt x="4552717" y="0"/>
                </a:lnTo>
                <a:lnTo>
                  <a:pt x="4552717" y="951932"/>
                </a:lnTo>
                <a:lnTo>
                  <a:pt x="0" y="951932"/>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GB"/>
          </a:p>
        </p:txBody>
      </p:sp>
      <p:sp>
        <p:nvSpPr>
          <p:cNvPr id="14" name="Freeform 14"/>
          <p:cNvSpPr/>
          <p:nvPr/>
        </p:nvSpPr>
        <p:spPr>
          <a:xfrm rot="-10800000">
            <a:off x="1606641" y="-1767742"/>
            <a:ext cx="3007901" cy="2639433"/>
          </a:xfrm>
          <a:custGeom>
            <a:avLst/>
            <a:gdLst/>
            <a:ahLst/>
            <a:cxnLst/>
            <a:rect l="l" t="t" r="r" b="b"/>
            <a:pathLst>
              <a:path w="3007901" h="2639433">
                <a:moveTo>
                  <a:pt x="0" y="0"/>
                </a:moveTo>
                <a:lnTo>
                  <a:pt x="3007900" y="0"/>
                </a:lnTo>
                <a:lnTo>
                  <a:pt x="3007900" y="2639433"/>
                </a:lnTo>
                <a:lnTo>
                  <a:pt x="0" y="2639433"/>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GB"/>
          </a:p>
        </p:txBody>
      </p:sp>
      <p:sp>
        <p:nvSpPr>
          <p:cNvPr id="15" name="Freeform 15"/>
          <p:cNvSpPr/>
          <p:nvPr/>
        </p:nvSpPr>
        <p:spPr>
          <a:xfrm>
            <a:off x="15958209" y="-1286324"/>
            <a:ext cx="2984027" cy="3052713"/>
          </a:xfrm>
          <a:custGeom>
            <a:avLst/>
            <a:gdLst/>
            <a:ahLst/>
            <a:cxnLst/>
            <a:rect l="l" t="t" r="r" b="b"/>
            <a:pathLst>
              <a:path w="2984027" h="3052713">
                <a:moveTo>
                  <a:pt x="0" y="0"/>
                </a:moveTo>
                <a:lnTo>
                  <a:pt x="2984027" y="0"/>
                </a:lnTo>
                <a:lnTo>
                  <a:pt x="2984027" y="3052713"/>
                </a:lnTo>
                <a:lnTo>
                  <a:pt x="0" y="3052713"/>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GB"/>
          </a:p>
        </p:txBody>
      </p:sp>
      <p:sp>
        <p:nvSpPr>
          <p:cNvPr id="16" name="Freeform 16"/>
          <p:cNvSpPr/>
          <p:nvPr/>
        </p:nvSpPr>
        <p:spPr>
          <a:xfrm>
            <a:off x="-1112048" y="3918737"/>
            <a:ext cx="1869100" cy="2848152"/>
          </a:xfrm>
          <a:custGeom>
            <a:avLst/>
            <a:gdLst/>
            <a:ahLst/>
            <a:cxnLst/>
            <a:rect l="l" t="t" r="r" b="b"/>
            <a:pathLst>
              <a:path w="1869100" h="2848152">
                <a:moveTo>
                  <a:pt x="0" y="0"/>
                </a:moveTo>
                <a:lnTo>
                  <a:pt x="1869100" y="0"/>
                </a:lnTo>
                <a:lnTo>
                  <a:pt x="1869100" y="2848152"/>
                </a:lnTo>
                <a:lnTo>
                  <a:pt x="0" y="2848152"/>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GB"/>
          </a:p>
        </p:txBody>
      </p:sp>
      <p:sp>
        <p:nvSpPr>
          <p:cNvPr id="17" name="Freeform 17"/>
          <p:cNvSpPr/>
          <p:nvPr/>
        </p:nvSpPr>
        <p:spPr>
          <a:xfrm>
            <a:off x="11553284" y="-2145777"/>
            <a:ext cx="3662926" cy="3369892"/>
          </a:xfrm>
          <a:custGeom>
            <a:avLst/>
            <a:gdLst/>
            <a:ahLst/>
            <a:cxnLst/>
            <a:rect l="l" t="t" r="r" b="b"/>
            <a:pathLst>
              <a:path w="3662926" h="3369892">
                <a:moveTo>
                  <a:pt x="0" y="0"/>
                </a:moveTo>
                <a:lnTo>
                  <a:pt x="3662926" y="0"/>
                </a:lnTo>
                <a:lnTo>
                  <a:pt x="3662926" y="3369893"/>
                </a:lnTo>
                <a:lnTo>
                  <a:pt x="0" y="3369893"/>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GB"/>
          </a:p>
        </p:txBody>
      </p:sp>
      <p:sp>
        <p:nvSpPr>
          <p:cNvPr id="18" name="TextBox 18"/>
          <p:cNvSpPr txBox="1"/>
          <p:nvPr/>
        </p:nvSpPr>
        <p:spPr>
          <a:xfrm>
            <a:off x="5411933" y="3659508"/>
            <a:ext cx="7464135" cy="1559401"/>
          </a:xfrm>
          <a:prstGeom prst="rect">
            <a:avLst/>
          </a:prstGeom>
        </p:spPr>
        <p:txBody>
          <a:bodyPr lIns="0" tIns="0" rIns="0" bIns="0" rtlCol="0" anchor="t">
            <a:spAutoFit/>
          </a:bodyPr>
          <a:lstStyle/>
          <a:p>
            <a:pPr algn="ctr">
              <a:lnSpc>
                <a:spcPts val="11879"/>
              </a:lnSpc>
            </a:pPr>
            <a:r>
              <a:rPr lang="en-US" sz="10999" dirty="0">
                <a:solidFill>
                  <a:srgbClr val="303030"/>
                </a:solidFill>
                <a:latin typeface="Bobby Jones Soft"/>
              </a:rPr>
              <a:t>Thank you</a:t>
            </a:r>
          </a:p>
        </p:txBody>
      </p:sp>
      <p:sp>
        <p:nvSpPr>
          <p:cNvPr id="19" name="Freeform 19"/>
          <p:cNvSpPr/>
          <p:nvPr/>
        </p:nvSpPr>
        <p:spPr>
          <a:xfrm>
            <a:off x="5993707" y="314920"/>
            <a:ext cx="3536747" cy="713780"/>
          </a:xfrm>
          <a:custGeom>
            <a:avLst/>
            <a:gdLst/>
            <a:ahLst/>
            <a:cxnLst/>
            <a:rect l="l" t="t" r="r" b="b"/>
            <a:pathLst>
              <a:path w="3536747" h="713780">
                <a:moveTo>
                  <a:pt x="0" y="0"/>
                </a:moveTo>
                <a:lnTo>
                  <a:pt x="3536747" y="0"/>
                </a:lnTo>
                <a:lnTo>
                  <a:pt x="3536747" y="713780"/>
                </a:lnTo>
                <a:lnTo>
                  <a:pt x="0" y="713780"/>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en-GB"/>
          </a:p>
        </p:txBody>
      </p:sp>
      <p:sp>
        <p:nvSpPr>
          <p:cNvPr id="20" name="Freeform 20"/>
          <p:cNvSpPr/>
          <p:nvPr/>
        </p:nvSpPr>
        <p:spPr>
          <a:xfrm>
            <a:off x="13605569" y="6008904"/>
            <a:ext cx="1025868" cy="1515972"/>
          </a:xfrm>
          <a:custGeom>
            <a:avLst/>
            <a:gdLst/>
            <a:ahLst/>
            <a:cxnLst/>
            <a:rect l="l" t="t" r="r" b="b"/>
            <a:pathLst>
              <a:path w="1025868" h="1515972">
                <a:moveTo>
                  <a:pt x="0" y="0"/>
                </a:moveTo>
                <a:lnTo>
                  <a:pt x="1025868" y="0"/>
                </a:lnTo>
                <a:lnTo>
                  <a:pt x="1025868" y="1515971"/>
                </a:lnTo>
                <a:lnTo>
                  <a:pt x="0" y="1515971"/>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en-GB"/>
          </a:p>
        </p:txBody>
      </p:sp>
      <p:pic>
        <p:nvPicPr>
          <p:cNvPr id="21" name="Picture 20">
            <a:extLst>
              <a:ext uri="{FF2B5EF4-FFF2-40B4-BE49-F238E27FC236}">
                <a16:creationId xmlns:a16="http://schemas.microsoft.com/office/drawing/2014/main" id="{A836A285-4B2A-154B-0FF5-084159266E23}"/>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6094049" y="5287153"/>
            <a:ext cx="2630627" cy="1150538"/>
          </a:xfrm>
          <a:prstGeom prst="rect">
            <a:avLst/>
          </a:prstGeom>
        </p:spPr>
      </p:pic>
      <p:pic>
        <p:nvPicPr>
          <p:cNvPr id="22" name="Picture 21">
            <a:extLst>
              <a:ext uri="{FF2B5EF4-FFF2-40B4-BE49-F238E27FC236}">
                <a16:creationId xmlns:a16="http://schemas.microsoft.com/office/drawing/2014/main" id="{849E5C81-235D-5AF7-E054-C1108DA211B3}"/>
              </a:ext>
            </a:extLst>
          </p:cNvPr>
          <p:cNvPicPr>
            <a:picLocks noChangeAspect="1"/>
          </p:cNvPicPr>
          <p:nvPr/>
        </p:nvPicPr>
        <p:blipFill>
          <a:blip r:embed="rId34" cstate="print">
            <a:extLst>
              <a:ext uri="{BEBA8EAE-BF5A-486C-A8C5-ECC9F3942E4B}">
                <a14:imgProps xmlns:a14="http://schemas.microsoft.com/office/drawing/2010/main">
                  <a14:imgLayer r:embed="rId35">
                    <a14:imgEffect>
                      <a14:colorTemperature colorTemp="7200"/>
                    </a14:imgEffect>
                  </a14:imgLayer>
                </a14:imgProps>
              </a:ext>
              <a:ext uri="{28A0092B-C50C-407E-A947-70E740481C1C}">
                <a14:useLocalDpi xmlns:a14="http://schemas.microsoft.com/office/drawing/2010/main" val="0"/>
              </a:ext>
            </a:extLst>
          </a:blip>
          <a:stretch>
            <a:fillRect/>
          </a:stretch>
        </p:blipFill>
        <p:spPr>
          <a:xfrm>
            <a:off x="10151719" y="5147775"/>
            <a:ext cx="2289666" cy="1619114"/>
          </a:xfrm>
          <a:prstGeom prst="rect">
            <a:avLst/>
          </a:prstGeom>
          <a:pattFill prst="pct5">
            <a:fgClr>
              <a:schemeClr val="accent1"/>
            </a:fgClr>
            <a:bgClr>
              <a:schemeClr val="bg1"/>
            </a:bgClr>
          </a:pattFill>
          <a:effectLst>
            <a:outerShdw blurRad="50800" dist="50800" dir="5400000" algn="ctr" rotWithShape="0">
              <a:schemeClr val="bg2">
                <a:alpha val="0"/>
              </a:scheme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0000"/>
            </a:blip>
            <a:stretch>
              <a:fillRect t="-9259" b="-9259"/>
            </a:stretch>
          </a:blipFill>
        </p:spPr>
        <p:txBody>
          <a:bodyPr/>
          <a:lstStyle/>
          <a:p>
            <a:endParaRPr lang="en-GB"/>
          </a:p>
        </p:txBody>
      </p:sp>
      <p:sp>
        <p:nvSpPr>
          <p:cNvPr id="3" name="Freeform 3"/>
          <p:cNvSpPr/>
          <p:nvPr/>
        </p:nvSpPr>
        <p:spPr>
          <a:xfrm>
            <a:off x="3544544" y="1172977"/>
            <a:ext cx="11198912" cy="7941047"/>
          </a:xfrm>
          <a:custGeom>
            <a:avLst/>
            <a:gdLst/>
            <a:ahLst/>
            <a:cxnLst/>
            <a:rect l="l" t="t" r="r" b="b"/>
            <a:pathLst>
              <a:path w="11198912" h="7941047">
                <a:moveTo>
                  <a:pt x="0" y="0"/>
                </a:moveTo>
                <a:lnTo>
                  <a:pt x="11198912" y="0"/>
                </a:lnTo>
                <a:lnTo>
                  <a:pt x="11198912" y="7941046"/>
                </a:lnTo>
                <a:lnTo>
                  <a:pt x="0" y="7941046"/>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a:p>
        </p:txBody>
      </p:sp>
      <p:sp>
        <p:nvSpPr>
          <p:cNvPr id="4" name="Freeform 4"/>
          <p:cNvSpPr/>
          <p:nvPr/>
        </p:nvSpPr>
        <p:spPr>
          <a:xfrm>
            <a:off x="-1448353" y="8730877"/>
            <a:ext cx="3961336" cy="3644429"/>
          </a:xfrm>
          <a:custGeom>
            <a:avLst/>
            <a:gdLst/>
            <a:ahLst/>
            <a:cxnLst/>
            <a:rect l="l" t="t" r="r" b="b"/>
            <a:pathLst>
              <a:path w="3961336" h="3644429">
                <a:moveTo>
                  <a:pt x="0" y="0"/>
                </a:moveTo>
                <a:lnTo>
                  <a:pt x="3961336" y="0"/>
                </a:lnTo>
                <a:lnTo>
                  <a:pt x="3961336" y="3644429"/>
                </a:lnTo>
                <a:lnTo>
                  <a:pt x="0" y="364442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16240037" y="5143500"/>
            <a:ext cx="3214059" cy="2893382"/>
          </a:xfrm>
          <a:custGeom>
            <a:avLst/>
            <a:gdLst/>
            <a:ahLst/>
            <a:cxnLst/>
            <a:rect l="l" t="t" r="r" b="b"/>
            <a:pathLst>
              <a:path w="3214059" h="2893382">
                <a:moveTo>
                  <a:pt x="0" y="0"/>
                </a:moveTo>
                <a:lnTo>
                  <a:pt x="3214059" y="0"/>
                </a:lnTo>
                <a:lnTo>
                  <a:pt x="3214059" y="2893382"/>
                </a:lnTo>
                <a:lnTo>
                  <a:pt x="0" y="28933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Freeform 6"/>
          <p:cNvSpPr/>
          <p:nvPr/>
        </p:nvSpPr>
        <p:spPr>
          <a:xfrm>
            <a:off x="16397675" y="-754419"/>
            <a:ext cx="2898782" cy="2811819"/>
          </a:xfrm>
          <a:custGeom>
            <a:avLst/>
            <a:gdLst/>
            <a:ahLst/>
            <a:cxnLst/>
            <a:rect l="l" t="t" r="r" b="b"/>
            <a:pathLst>
              <a:path w="2898782" h="2811819">
                <a:moveTo>
                  <a:pt x="0" y="0"/>
                </a:moveTo>
                <a:lnTo>
                  <a:pt x="2898782" y="0"/>
                </a:lnTo>
                <a:lnTo>
                  <a:pt x="2898782" y="2811819"/>
                </a:lnTo>
                <a:lnTo>
                  <a:pt x="0" y="281181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7" name="Freeform 7"/>
          <p:cNvSpPr/>
          <p:nvPr/>
        </p:nvSpPr>
        <p:spPr>
          <a:xfrm>
            <a:off x="-1064251" y="-754419"/>
            <a:ext cx="3193132" cy="2813948"/>
          </a:xfrm>
          <a:custGeom>
            <a:avLst/>
            <a:gdLst/>
            <a:ahLst/>
            <a:cxnLst/>
            <a:rect l="l" t="t" r="r" b="b"/>
            <a:pathLst>
              <a:path w="3193132" h="2813948">
                <a:moveTo>
                  <a:pt x="0" y="0"/>
                </a:moveTo>
                <a:lnTo>
                  <a:pt x="3193132" y="0"/>
                </a:lnTo>
                <a:lnTo>
                  <a:pt x="3193132" y="2813948"/>
                </a:lnTo>
                <a:lnTo>
                  <a:pt x="0" y="2813948"/>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GB"/>
          </a:p>
        </p:txBody>
      </p:sp>
      <p:sp>
        <p:nvSpPr>
          <p:cNvPr id="8" name="Freeform 8"/>
          <p:cNvSpPr/>
          <p:nvPr/>
        </p:nvSpPr>
        <p:spPr>
          <a:xfrm>
            <a:off x="15049818" y="9114023"/>
            <a:ext cx="4762744" cy="1636652"/>
          </a:xfrm>
          <a:custGeom>
            <a:avLst/>
            <a:gdLst/>
            <a:ahLst/>
            <a:cxnLst/>
            <a:rect l="l" t="t" r="r" b="b"/>
            <a:pathLst>
              <a:path w="4762744" h="1636652">
                <a:moveTo>
                  <a:pt x="0" y="0"/>
                </a:moveTo>
                <a:lnTo>
                  <a:pt x="4762745" y="0"/>
                </a:lnTo>
                <a:lnTo>
                  <a:pt x="4762745" y="1636652"/>
                </a:lnTo>
                <a:lnTo>
                  <a:pt x="0" y="1636652"/>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GB"/>
          </a:p>
        </p:txBody>
      </p:sp>
      <p:sp>
        <p:nvSpPr>
          <p:cNvPr id="9" name="Freeform 9"/>
          <p:cNvSpPr/>
          <p:nvPr/>
        </p:nvSpPr>
        <p:spPr>
          <a:xfrm rot="5400000">
            <a:off x="-786499" y="3760586"/>
            <a:ext cx="2986323" cy="608463"/>
          </a:xfrm>
          <a:custGeom>
            <a:avLst/>
            <a:gdLst/>
            <a:ahLst/>
            <a:cxnLst/>
            <a:rect l="l" t="t" r="r" b="b"/>
            <a:pathLst>
              <a:path w="2986323" h="608463">
                <a:moveTo>
                  <a:pt x="0" y="0"/>
                </a:moveTo>
                <a:lnTo>
                  <a:pt x="2986323" y="0"/>
                </a:lnTo>
                <a:lnTo>
                  <a:pt x="2986323" y="608463"/>
                </a:lnTo>
                <a:lnTo>
                  <a:pt x="0" y="608463"/>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GB"/>
          </a:p>
        </p:txBody>
      </p:sp>
      <p:sp>
        <p:nvSpPr>
          <p:cNvPr id="10" name="Freeform 10"/>
          <p:cNvSpPr/>
          <p:nvPr/>
        </p:nvSpPr>
        <p:spPr>
          <a:xfrm rot="-10800000">
            <a:off x="10417364" y="-654463"/>
            <a:ext cx="3903418" cy="1473885"/>
          </a:xfrm>
          <a:custGeom>
            <a:avLst/>
            <a:gdLst/>
            <a:ahLst/>
            <a:cxnLst/>
            <a:rect l="l" t="t" r="r" b="b"/>
            <a:pathLst>
              <a:path w="3903418" h="1473885">
                <a:moveTo>
                  <a:pt x="0" y="0"/>
                </a:moveTo>
                <a:lnTo>
                  <a:pt x="3903417" y="0"/>
                </a:lnTo>
                <a:lnTo>
                  <a:pt x="3903417" y="1473885"/>
                </a:lnTo>
                <a:lnTo>
                  <a:pt x="0" y="1473885"/>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GB"/>
          </a:p>
        </p:txBody>
      </p:sp>
      <p:sp>
        <p:nvSpPr>
          <p:cNvPr id="11" name="Freeform 11"/>
          <p:cNvSpPr/>
          <p:nvPr/>
        </p:nvSpPr>
        <p:spPr>
          <a:xfrm>
            <a:off x="4318664" y="9258300"/>
            <a:ext cx="1222977" cy="1753372"/>
          </a:xfrm>
          <a:custGeom>
            <a:avLst/>
            <a:gdLst/>
            <a:ahLst/>
            <a:cxnLst/>
            <a:rect l="l" t="t" r="r" b="b"/>
            <a:pathLst>
              <a:path w="1222977" h="1753372">
                <a:moveTo>
                  <a:pt x="0" y="0"/>
                </a:moveTo>
                <a:lnTo>
                  <a:pt x="1222978" y="0"/>
                </a:lnTo>
                <a:lnTo>
                  <a:pt x="1222978" y="1753372"/>
                </a:lnTo>
                <a:lnTo>
                  <a:pt x="0" y="1753372"/>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GB"/>
          </a:p>
        </p:txBody>
      </p:sp>
      <p:sp>
        <p:nvSpPr>
          <p:cNvPr id="12" name="TextBox 12"/>
          <p:cNvSpPr txBox="1"/>
          <p:nvPr/>
        </p:nvSpPr>
        <p:spPr>
          <a:xfrm>
            <a:off x="4763425" y="4724494"/>
            <a:ext cx="8761150" cy="3091231"/>
          </a:xfrm>
          <a:prstGeom prst="rect">
            <a:avLst/>
          </a:prstGeom>
        </p:spPr>
        <p:txBody>
          <a:bodyPr lIns="0" tIns="0" rIns="0" bIns="0" rtlCol="0" anchor="t">
            <a:spAutoFit/>
          </a:bodyPr>
          <a:lstStyle/>
          <a:p>
            <a:pPr marL="0" lvl="0" indent="0" algn="ctr">
              <a:lnSpc>
                <a:spcPts val="2699"/>
              </a:lnSpc>
              <a:spcBef>
                <a:spcPct val="0"/>
              </a:spcBef>
            </a:pPr>
            <a:r>
              <a:rPr lang="en-US" sz="1999" u="none" spc="119" dirty="0">
                <a:solidFill>
                  <a:srgbClr val="303030"/>
                </a:solidFill>
                <a:latin typeface="Quicksand Semi-Bold"/>
              </a:rPr>
              <a:t>The project is part of North East Lincolnshire Delivering Better Value project delivery. As part of the implementation of DBV locally we sought to understand the SEND context of our schools and settings </a:t>
            </a:r>
          </a:p>
          <a:p>
            <a:pPr marL="0" lvl="0" indent="0" algn="ctr">
              <a:lnSpc>
                <a:spcPts val="2699"/>
              </a:lnSpc>
              <a:spcBef>
                <a:spcPct val="0"/>
              </a:spcBef>
            </a:pPr>
            <a:endParaRPr lang="en-US" sz="1999" u="none" spc="119" dirty="0">
              <a:solidFill>
                <a:srgbClr val="303030"/>
              </a:solidFill>
              <a:latin typeface="Quicksand Semi-Bold"/>
            </a:endParaRPr>
          </a:p>
          <a:p>
            <a:pPr marL="0" lvl="0" indent="0" algn="ctr">
              <a:lnSpc>
                <a:spcPts val="2699"/>
              </a:lnSpc>
              <a:spcBef>
                <a:spcPct val="0"/>
              </a:spcBef>
            </a:pPr>
            <a:r>
              <a:rPr lang="en-US" sz="1999" spc="119" dirty="0">
                <a:solidFill>
                  <a:srgbClr val="303030"/>
                </a:solidFill>
                <a:latin typeface="Quicksand Semi-Bold"/>
              </a:rPr>
              <a:t>To conduct impartial SEND evaluations, The Learn SEND Hub was commissioned to complete 60 evaluation visits.</a:t>
            </a:r>
            <a:br>
              <a:rPr lang="en-US" sz="1999" spc="119" dirty="0">
                <a:solidFill>
                  <a:srgbClr val="303030"/>
                </a:solidFill>
                <a:latin typeface="Quicksand Semi-Bold"/>
              </a:rPr>
            </a:br>
            <a:r>
              <a:rPr lang="en-US" sz="1999" spc="119" dirty="0">
                <a:solidFill>
                  <a:srgbClr val="303030"/>
                </a:solidFill>
                <a:latin typeface="Quicksand Semi-Bold"/>
              </a:rPr>
              <a:t>The “Evaluate my School” platform was provided to settings for self-evaluation opportunities and to aide evaluation. </a:t>
            </a:r>
            <a:endParaRPr lang="en-US" sz="1999" u="none" spc="119" dirty="0">
              <a:solidFill>
                <a:srgbClr val="303030"/>
              </a:solidFill>
              <a:latin typeface="Quicksand Semi-Bold"/>
            </a:endParaRPr>
          </a:p>
        </p:txBody>
      </p:sp>
      <p:sp>
        <p:nvSpPr>
          <p:cNvPr id="13" name="TextBox 13"/>
          <p:cNvSpPr txBox="1"/>
          <p:nvPr/>
        </p:nvSpPr>
        <p:spPr>
          <a:xfrm>
            <a:off x="4583284" y="2628806"/>
            <a:ext cx="9121432" cy="1813560"/>
          </a:xfrm>
          <a:prstGeom prst="rect">
            <a:avLst/>
          </a:prstGeom>
        </p:spPr>
        <p:txBody>
          <a:bodyPr lIns="0" tIns="0" rIns="0" bIns="0" rtlCol="0" anchor="t">
            <a:spAutoFit/>
          </a:bodyPr>
          <a:lstStyle/>
          <a:p>
            <a:pPr algn="ctr">
              <a:lnSpc>
                <a:spcPts val="7020"/>
              </a:lnSpc>
            </a:pPr>
            <a:r>
              <a:rPr lang="en-US" sz="6500" dirty="0">
                <a:solidFill>
                  <a:srgbClr val="303030"/>
                </a:solidFill>
                <a:latin typeface="Bobby Jones Soft"/>
              </a:rPr>
              <a:t>Context: Background and Justification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0000"/>
            </a:blip>
            <a:stretch>
              <a:fillRect t="-9259" b="-9259"/>
            </a:stretch>
          </a:blipFill>
        </p:spPr>
        <p:txBody>
          <a:bodyPr/>
          <a:lstStyle/>
          <a:p>
            <a:endParaRPr lang="en-GB"/>
          </a:p>
        </p:txBody>
      </p:sp>
      <p:sp>
        <p:nvSpPr>
          <p:cNvPr id="3" name="TextBox 3"/>
          <p:cNvSpPr txBox="1"/>
          <p:nvPr/>
        </p:nvSpPr>
        <p:spPr>
          <a:xfrm>
            <a:off x="6877177" y="1392559"/>
            <a:ext cx="4533647" cy="1002032"/>
          </a:xfrm>
          <a:prstGeom prst="rect">
            <a:avLst/>
          </a:prstGeom>
        </p:spPr>
        <p:txBody>
          <a:bodyPr lIns="0" tIns="0" rIns="0" bIns="0" rtlCol="0" anchor="t">
            <a:spAutoFit/>
          </a:bodyPr>
          <a:lstStyle/>
          <a:p>
            <a:pPr algn="ctr">
              <a:lnSpc>
                <a:spcPts val="7560"/>
              </a:lnSpc>
            </a:pPr>
            <a:r>
              <a:rPr lang="en-US" sz="7000">
                <a:solidFill>
                  <a:srgbClr val="303030"/>
                </a:solidFill>
                <a:latin typeface="Bobby Jones Soft"/>
              </a:rPr>
              <a:t>Objectives</a:t>
            </a:r>
          </a:p>
        </p:txBody>
      </p:sp>
      <p:sp>
        <p:nvSpPr>
          <p:cNvPr id="4" name="Freeform 4"/>
          <p:cNvSpPr/>
          <p:nvPr/>
        </p:nvSpPr>
        <p:spPr>
          <a:xfrm>
            <a:off x="2054643" y="2818824"/>
            <a:ext cx="6940374" cy="6132766"/>
          </a:xfrm>
          <a:custGeom>
            <a:avLst/>
            <a:gdLst/>
            <a:ahLst/>
            <a:cxnLst/>
            <a:rect l="l" t="t" r="r" b="b"/>
            <a:pathLst>
              <a:path w="6940374" h="6132766">
                <a:moveTo>
                  <a:pt x="0" y="0"/>
                </a:moveTo>
                <a:lnTo>
                  <a:pt x="6940374" y="0"/>
                </a:lnTo>
                <a:lnTo>
                  <a:pt x="6940374" y="6132767"/>
                </a:lnTo>
                <a:lnTo>
                  <a:pt x="0" y="6132767"/>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a:p>
        </p:txBody>
      </p:sp>
      <p:sp>
        <p:nvSpPr>
          <p:cNvPr id="5" name="Freeform 5"/>
          <p:cNvSpPr/>
          <p:nvPr/>
        </p:nvSpPr>
        <p:spPr>
          <a:xfrm>
            <a:off x="9292983" y="2818824"/>
            <a:ext cx="6940374" cy="6132766"/>
          </a:xfrm>
          <a:custGeom>
            <a:avLst/>
            <a:gdLst/>
            <a:ahLst/>
            <a:cxnLst/>
            <a:rect l="l" t="t" r="r" b="b"/>
            <a:pathLst>
              <a:path w="6940374" h="6132766">
                <a:moveTo>
                  <a:pt x="0" y="0"/>
                </a:moveTo>
                <a:lnTo>
                  <a:pt x="6940374" y="0"/>
                </a:lnTo>
                <a:lnTo>
                  <a:pt x="6940374" y="6132767"/>
                </a:lnTo>
                <a:lnTo>
                  <a:pt x="0" y="6132767"/>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a:p>
        </p:txBody>
      </p:sp>
      <p:sp>
        <p:nvSpPr>
          <p:cNvPr id="6" name="Freeform 6"/>
          <p:cNvSpPr/>
          <p:nvPr/>
        </p:nvSpPr>
        <p:spPr>
          <a:xfrm rot="6344886">
            <a:off x="11527519" y="881753"/>
            <a:ext cx="937082" cy="853596"/>
          </a:xfrm>
          <a:custGeom>
            <a:avLst/>
            <a:gdLst/>
            <a:ahLst/>
            <a:cxnLst/>
            <a:rect l="l" t="t" r="r" b="b"/>
            <a:pathLst>
              <a:path w="937082" h="853596">
                <a:moveTo>
                  <a:pt x="0" y="0"/>
                </a:moveTo>
                <a:lnTo>
                  <a:pt x="937082" y="0"/>
                </a:lnTo>
                <a:lnTo>
                  <a:pt x="937082" y="853597"/>
                </a:lnTo>
                <a:lnTo>
                  <a:pt x="0" y="8535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rot="-4278304">
            <a:off x="5839916" y="1811405"/>
            <a:ext cx="937082" cy="853596"/>
          </a:xfrm>
          <a:custGeom>
            <a:avLst/>
            <a:gdLst/>
            <a:ahLst/>
            <a:cxnLst/>
            <a:rect l="l" t="t" r="r" b="b"/>
            <a:pathLst>
              <a:path w="937082" h="853596">
                <a:moveTo>
                  <a:pt x="0" y="0"/>
                </a:moveTo>
                <a:lnTo>
                  <a:pt x="937082" y="0"/>
                </a:lnTo>
                <a:lnTo>
                  <a:pt x="937082" y="853596"/>
                </a:lnTo>
                <a:lnTo>
                  <a:pt x="0" y="8535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8" name="Freeform 8"/>
          <p:cNvSpPr/>
          <p:nvPr/>
        </p:nvSpPr>
        <p:spPr>
          <a:xfrm>
            <a:off x="15901063" y="-1822215"/>
            <a:ext cx="3961336" cy="3644429"/>
          </a:xfrm>
          <a:custGeom>
            <a:avLst/>
            <a:gdLst/>
            <a:ahLst/>
            <a:cxnLst/>
            <a:rect l="l" t="t" r="r" b="b"/>
            <a:pathLst>
              <a:path w="3961336" h="3644429">
                <a:moveTo>
                  <a:pt x="0" y="0"/>
                </a:moveTo>
                <a:lnTo>
                  <a:pt x="3961336" y="0"/>
                </a:lnTo>
                <a:lnTo>
                  <a:pt x="3961336" y="3644430"/>
                </a:lnTo>
                <a:lnTo>
                  <a:pt x="0" y="364443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p:nvPr/>
        </p:nvSpPr>
        <p:spPr>
          <a:xfrm>
            <a:off x="-585672" y="8181426"/>
            <a:ext cx="3193132" cy="2813948"/>
          </a:xfrm>
          <a:custGeom>
            <a:avLst/>
            <a:gdLst/>
            <a:ahLst/>
            <a:cxnLst/>
            <a:rect l="l" t="t" r="r" b="b"/>
            <a:pathLst>
              <a:path w="3193132" h="2813948">
                <a:moveTo>
                  <a:pt x="0" y="0"/>
                </a:moveTo>
                <a:lnTo>
                  <a:pt x="3193132" y="0"/>
                </a:lnTo>
                <a:lnTo>
                  <a:pt x="3193132" y="2813948"/>
                </a:lnTo>
                <a:lnTo>
                  <a:pt x="0" y="2813948"/>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GB"/>
          </a:p>
        </p:txBody>
      </p:sp>
      <p:sp>
        <p:nvSpPr>
          <p:cNvPr id="10" name="Freeform 10"/>
          <p:cNvSpPr/>
          <p:nvPr/>
        </p:nvSpPr>
        <p:spPr>
          <a:xfrm rot="5400000">
            <a:off x="16070370" y="7791007"/>
            <a:ext cx="2986323" cy="608463"/>
          </a:xfrm>
          <a:custGeom>
            <a:avLst/>
            <a:gdLst/>
            <a:ahLst/>
            <a:cxnLst/>
            <a:rect l="l" t="t" r="r" b="b"/>
            <a:pathLst>
              <a:path w="2986323" h="608463">
                <a:moveTo>
                  <a:pt x="0" y="0"/>
                </a:moveTo>
                <a:lnTo>
                  <a:pt x="2986323" y="0"/>
                </a:lnTo>
                <a:lnTo>
                  <a:pt x="2986323" y="608463"/>
                </a:lnTo>
                <a:lnTo>
                  <a:pt x="0" y="608463"/>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GB"/>
          </a:p>
        </p:txBody>
      </p:sp>
      <p:sp>
        <p:nvSpPr>
          <p:cNvPr id="11" name="Freeform 11"/>
          <p:cNvSpPr/>
          <p:nvPr/>
        </p:nvSpPr>
        <p:spPr>
          <a:xfrm>
            <a:off x="-808143" y="599282"/>
            <a:ext cx="2862787" cy="858836"/>
          </a:xfrm>
          <a:custGeom>
            <a:avLst/>
            <a:gdLst/>
            <a:ahLst/>
            <a:cxnLst/>
            <a:rect l="l" t="t" r="r" b="b"/>
            <a:pathLst>
              <a:path w="2862787" h="858836">
                <a:moveTo>
                  <a:pt x="0" y="0"/>
                </a:moveTo>
                <a:lnTo>
                  <a:pt x="2862786" y="0"/>
                </a:lnTo>
                <a:lnTo>
                  <a:pt x="2862786" y="858836"/>
                </a:lnTo>
                <a:lnTo>
                  <a:pt x="0" y="858836"/>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GB"/>
          </a:p>
        </p:txBody>
      </p:sp>
      <p:sp>
        <p:nvSpPr>
          <p:cNvPr id="12" name="Freeform 12"/>
          <p:cNvSpPr/>
          <p:nvPr/>
        </p:nvSpPr>
        <p:spPr>
          <a:xfrm>
            <a:off x="13611145" y="8475686"/>
            <a:ext cx="3214059" cy="2893382"/>
          </a:xfrm>
          <a:custGeom>
            <a:avLst/>
            <a:gdLst/>
            <a:ahLst/>
            <a:cxnLst/>
            <a:rect l="l" t="t" r="r" b="b"/>
            <a:pathLst>
              <a:path w="3214059" h="2893382">
                <a:moveTo>
                  <a:pt x="0" y="0"/>
                </a:moveTo>
                <a:lnTo>
                  <a:pt x="3214059" y="0"/>
                </a:lnTo>
                <a:lnTo>
                  <a:pt x="3214059" y="2893382"/>
                </a:lnTo>
                <a:lnTo>
                  <a:pt x="0" y="2893382"/>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GB"/>
          </a:p>
        </p:txBody>
      </p:sp>
      <p:sp>
        <p:nvSpPr>
          <p:cNvPr id="13" name="TextBox 13"/>
          <p:cNvSpPr txBox="1"/>
          <p:nvPr/>
        </p:nvSpPr>
        <p:spPr>
          <a:xfrm>
            <a:off x="3968395" y="3748776"/>
            <a:ext cx="3112870" cy="1118235"/>
          </a:xfrm>
          <a:prstGeom prst="rect">
            <a:avLst/>
          </a:prstGeom>
        </p:spPr>
        <p:txBody>
          <a:bodyPr lIns="0" tIns="0" rIns="0" bIns="0" rtlCol="0" anchor="t">
            <a:spAutoFit/>
          </a:bodyPr>
          <a:lstStyle/>
          <a:p>
            <a:pPr algn="ctr">
              <a:lnSpc>
                <a:spcPts val="4320"/>
              </a:lnSpc>
            </a:pPr>
            <a:r>
              <a:rPr lang="en-US" sz="4000" dirty="0">
                <a:solidFill>
                  <a:srgbClr val="303030"/>
                </a:solidFill>
                <a:latin typeface="Bobby Jones Soft"/>
              </a:rPr>
              <a:t>Main Objective</a:t>
            </a:r>
          </a:p>
        </p:txBody>
      </p:sp>
      <p:sp>
        <p:nvSpPr>
          <p:cNvPr id="14" name="TextBox 14"/>
          <p:cNvSpPr txBox="1"/>
          <p:nvPr/>
        </p:nvSpPr>
        <p:spPr>
          <a:xfrm>
            <a:off x="3069825" y="4966886"/>
            <a:ext cx="4910010" cy="1494640"/>
          </a:xfrm>
          <a:prstGeom prst="rect">
            <a:avLst/>
          </a:prstGeom>
        </p:spPr>
        <p:txBody>
          <a:bodyPr lIns="0" tIns="0" rIns="0" bIns="0" rtlCol="0" anchor="t">
            <a:spAutoFit/>
          </a:bodyPr>
          <a:lstStyle/>
          <a:p>
            <a:pPr algn="ctr">
              <a:lnSpc>
                <a:spcPts val="3039"/>
              </a:lnSpc>
            </a:pPr>
            <a:r>
              <a:rPr lang="en-US" sz="1999" dirty="0">
                <a:solidFill>
                  <a:srgbClr val="303030"/>
                </a:solidFill>
                <a:latin typeface="Lazydog"/>
              </a:rPr>
              <a:t>To understand what support schools and settings require around SEND with a particular focus on workforce development and training </a:t>
            </a:r>
          </a:p>
        </p:txBody>
      </p:sp>
      <p:sp>
        <p:nvSpPr>
          <p:cNvPr id="15" name="TextBox 15"/>
          <p:cNvSpPr txBox="1"/>
          <p:nvPr/>
        </p:nvSpPr>
        <p:spPr>
          <a:xfrm>
            <a:off x="10543007" y="3748776"/>
            <a:ext cx="4440326" cy="1118235"/>
          </a:xfrm>
          <a:prstGeom prst="rect">
            <a:avLst/>
          </a:prstGeom>
        </p:spPr>
        <p:txBody>
          <a:bodyPr lIns="0" tIns="0" rIns="0" bIns="0" rtlCol="0" anchor="t">
            <a:spAutoFit/>
          </a:bodyPr>
          <a:lstStyle/>
          <a:p>
            <a:pPr algn="ctr">
              <a:lnSpc>
                <a:spcPts val="4320"/>
              </a:lnSpc>
            </a:pPr>
            <a:r>
              <a:rPr lang="en-US" sz="4000">
                <a:solidFill>
                  <a:srgbClr val="303030"/>
                </a:solidFill>
                <a:latin typeface="Bobby Jones Soft"/>
              </a:rPr>
              <a:t>Secondary Objectives</a:t>
            </a:r>
          </a:p>
        </p:txBody>
      </p:sp>
      <p:sp>
        <p:nvSpPr>
          <p:cNvPr id="16" name="TextBox 16"/>
          <p:cNvSpPr txBox="1"/>
          <p:nvPr/>
        </p:nvSpPr>
        <p:spPr>
          <a:xfrm>
            <a:off x="10308165" y="4966886"/>
            <a:ext cx="4910010" cy="1494640"/>
          </a:xfrm>
          <a:prstGeom prst="rect">
            <a:avLst/>
          </a:prstGeom>
        </p:spPr>
        <p:txBody>
          <a:bodyPr lIns="0" tIns="0" rIns="0" bIns="0" rtlCol="0" anchor="t">
            <a:spAutoFit/>
          </a:bodyPr>
          <a:lstStyle/>
          <a:p>
            <a:pPr algn="ctr">
              <a:lnSpc>
                <a:spcPts val="3039"/>
              </a:lnSpc>
            </a:pPr>
            <a:r>
              <a:rPr lang="en-US" sz="1999" dirty="0">
                <a:solidFill>
                  <a:srgbClr val="303030"/>
                </a:solidFill>
                <a:latin typeface="Lazydog"/>
              </a:rPr>
              <a:t>To understand how local authority and health services may work differently to support children and young people with send </a:t>
            </a:r>
          </a:p>
        </p:txBody>
      </p:sp>
      <p:sp>
        <p:nvSpPr>
          <p:cNvPr id="17" name="Freeform 17"/>
          <p:cNvSpPr/>
          <p:nvPr/>
        </p:nvSpPr>
        <p:spPr>
          <a:xfrm rot="5400000">
            <a:off x="3339135" y="-1076205"/>
            <a:ext cx="2218980" cy="2152411"/>
          </a:xfrm>
          <a:custGeom>
            <a:avLst/>
            <a:gdLst/>
            <a:ahLst/>
            <a:cxnLst/>
            <a:rect l="l" t="t" r="r" b="b"/>
            <a:pathLst>
              <a:path w="2218980" h="2152411">
                <a:moveTo>
                  <a:pt x="0" y="0"/>
                </a:moveTo>
                <a:lnTo>
                  <a:pt x="2218980" y="0"/>
                </a:lnTo>
                <a:lnTo>
                  <a:pt x="2218980" y="2152410"/>
                </a:lnTo>
                <a:lnTo>
                  <a:pt x="0" y="215241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8" name="Freeform 18"/>
          <p:cNvSpPr/>
          <p:nvPr/>
        </p:nvSpPr>
        <p:spPr>
          <a:xfrm rot="5400000">
            <a:off x="6721790" y="9296041"/>
            <a:ext cx="2516089" cy="2440607"/>
          </a:xfrm>
          <a:custGeom>
            <a:avLst/>
            <a:gdLst/>
            <a:ahLst/>
            <a:cxnLst/>
            <a:rect l="l" t="t" r="r" b="b"/>
            <a:pathLst>
              <a:path w="2516089" h="2440607">
                <a:moveTo>
                  <a:pt x="0" y="0"/>
                </a:moveTo>
                <a:lnTo>
                  <a:pt x="2516090" y="0"/>
                </a:lnTo>
                <a:lnTo>
                  <a:pt x="2516090" y="2440607"/>
                </a:lnTo>
                <a:lnTo>
                  <a:pt x="0" y="244060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0000"/>
            </a:blip>
            <a:stretch>
              <a:fillRect t="-9259" b="-9259"/>
            </a:stretch>
          </a:blipFill>
        </p:spPr>
        <p:txBody>
          <a:bodyPr/>
          <a:lstStyle/>
          <a:p>
            <a:endParaRPr lang="en-GB"/>
          </a:p>
        </p:txBody>
      </p:sp>
      <p:sp>
        <p:nvSpPr>
          <p:cNvPr id="3" name="Freeform 3"/>
          <p:cNvSpPr/>
          <p:nvPr/>
        </p:nvSpPr>
        <p:spPr>
          <a:xfrm>
            <a:off x="-550486" y="-546538"/>
            <a:ext cx="3158372" cy="3150476"/>
          </a:xfrm>
          <a:custGeom>
            <a:avLst/>
            <a:gdLst/>
            <a:ahLst/>
            <a:cxnLst/>
            <a:rect l="l" t="t" r="r" b="b"/>
            <a:pathLst>
              <a:path w="3158372" h="3150476">
                <a:moveTo>
                  <a:pt x="0" y="0"/>
                </a:moveTo>
                <a:lnTo>
                  <a:pt x="3158372" y="0"/>
                </a:lnTo>
                <a:lnTo>
                  <a:pt x="3158372" y="3150476"/>
                </a:lnTo>
                <a:lnTo>
                  <a:pt x="0" y="31504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15089152" y="8841139"/>
            <a:ext cx="4340296" cy="2891722"/>
          </a:xfrm>
          <a:custGeom>
            <a:avLst/>
            <a:gdLst/>
            <a:ahLst/>
            <a:cxnLst/>
            <a:rect l="l" t="t" r="r" b="b"/>
            <a:pathLst>
              <a:path w="4340296" h="2891722">
                <a:moveTo>
                  <a:pt x="0" y="0"/>
                </a:moveTo>
                <a:lnTo>
                  <a:pt x="4340296" y="0"/>
                </a:lnTo>
                <a:lnTo>
                  <a:pt x="4340296" y="2891722"/>
                </a:lnTo>
                <a:lnTo>
                  <a:pt x="0" y="289172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a:p>
        </p:txBody>
      </p:sp>
      <p:sp>
        <p:nvSpPr>
          <p:cNvPr id="5" name="Freeform 5"/>
          <p:cNvSpPr/>
          <p:nvPr/>
        </p:nvSpPr>
        <p:spPr>
          <a:xfrm>
            <a:off x="10590420" y="2057400"/>
            <a:ext cx="5774938" cy="6172200"/>
          </a:xfrm>
          <a:custGeom>
            <a:avLst/>
            <a:gdLst/>
            <a:ahLst/>
            <a:cxnLst/>
            <a:rect l="l" t="t" r="r" b="b"/>
            <a:pathLst>
              <a:path w="5774938" h="6172200">
                <a:moveTo>
                  <a:pt x="0" y="0"/>
                </a:moveTo>
                <a:lnTo>
                  <a:pt x="5774938" y="0"/>
                </a:lnTo>
                <a:lnTo>
                  <a:pt x="5774938" y="6172200"/>
                </a:lnTo>
                <a:lnTo>
                  <a:pt x="0" y="61722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TextBox 6"/>
          <p:cNvSpPr txBox="1"/>
          <p:nvPr/>
        </p:nvSpPr>
        <p:spPr>
          <a:xfrm>
            <a:off x="1504950" y="2330766"/>
            <a:ext cx="7708654" cy="2907032"/>
          </a:xfrm>
          <a:prstGeom prst="rect">
            <a:avLst/>
          </a:prstGeom>
        </p:spPr>
        <p:txBody>
          <a:bodyPr lIns="0" tIns="0" rIns="0" bIns="0" rtlCol="0" anchor="t">
            <a:spAutoFit/>
          </a:bodyPr>
          <a:lstStyle/>
          <a:p>
            <a:pPr>
              <a:lnSpc>
                <a:spcPts val="7560"/>
              </a:lnSpc>
            </a:pPr>
            <a:r>
              <a:rPr lang="en-US" sz="7000" dirty="0">
                <a:solidFill>
                  <a:srgbClr val="303030"/>
                </a:solidFill>
                <a:latin typeface="Bobby Jones Soft"/>
              </a:rPr>
              <a:t>Methodology: Procedures and Tools</a:t>
            </a:r>
          </a:p>
        </p:txBody>
      </p:sp>
      <p:sp>
        <p:nvSpPr>
          <p:cNvPr id="7" name="TextBox 7"/>
          <p:cNvSpPr txBox="1"/>
          <p:nvPr/>
        </p:nvSpPr>
        <p:spPr>
          <a:xfrm>
            <a:off x="1504950" y="5454969"/>
            <a:ext cx="7076685" cy="3223062"/>
          </a:xfrm>
          <a:prstGeom prst="rect">
            <a:avLst/>
          </a:prstGeom>
        </p:spPr>
        <p:txBody>
          <a:bodyPr lIns="0" tIns="0" rIns="0" bIns="0" rtlCol="0" anchor="t">
            <a:spAutoFit/>
          </a:bodyPr>
          <a:lstStyle/>
          <a:p>
            <a:pPr marL="0" lvl="0" indent="0">
              <a:lnSpc>
                <a:spcPts val="2295"/>
              </a:lnSpc>
              <a:spcBef>
                <a:spcPct val="0"/>
              </a:spcBef>
            </a:pPr>
            <a:r>
              <a:rPr lang="en-US" sz="1700" spc="102" dirty="0">
                <a:solidFill>
                  <a:srgbClr val="303030"/>
                </a:solidFill>
                <a:latin typeface="Quicksand Semi-Bold"/>
              </a:rPr>
              <a:t>Schools complete “Evaluate my School” self-evaluation platform – scoring themselves across 7 themes &amp; provide Learn Teach with key SEND information prior to their visit </a:t>
            </a:r>
            <a:br>
              <a:rPr lang="en-US" sz="1700" spc="102" dirty="0">
                <a:solidFill>
                  <a:srgbClr val="303030"/>
                </a:solidFill>
                <a:latin typeface="Quicksand Semi-Bold"/>
              </a:rPr>
            </a:br>
            <a:br>
              <a:rPr lang="en-US" sz="1700" spc="102" dirty="0">
                <a:solidFill>
                  <a:srgbClr val="303030"/>
                </a:solidFill>
                <a:latin typeface="Quicksand Semi-Bold"/>
              </a:rPr>
            </a:br>
            <a:r>
              <a:rPr lang="en-US" sz="1700" spc="102" dirty="0">
                <a:solidFill>
                  <a:srgbClr val="303030"/>
                </a:solidFill>
                <a:latin typeface="Quicksand Semi-Bold"/>
              </a:rPr>
              <a:t>A specialist practitioner from The Learn teach Hub visits school for one day to review and evaluate SEND practice, using themes identified from pre visit reading.</a:t>
            </a:r>
            <a:br>
              <a:rPr lang="en-US" sz="1700" spc="102" dirty="0">
                <a:solidFill>
                  <a:srgbClr val="303030"/>
                </a:solidFill>
                <a:latin typeface="Quicksand Semi-Bold"/>
              </a:rPr>
            </a:br>
            <a:br>
              <a:rPr lang="en-US" sz="1700" spc="102" dirty="0">
                <a:solidFill>
                  <a:srgbClr val="303030"/>
                </a:solidFill>
                <a:latin typeface="Quicksand Semi-Bold"/>
              </a:rPr>
            </a:br>
            <a:r>
              <a:rPr lang="en-US" sz="1700" spc="102" dirty="0">
                <a:solidFill>
                  <a:srgbClr val="303030"/>
                </a:solidFill>
                <a:latin typeface="Quicksand Semi-Bold"/>
              </a:rPr>
              <a:t>“Evaluate my School” platform used by schools over 2 years to track progress and improvements over time. Learn Teach review progress after 6, 12 &amp; 18 months. </a:t>
            </a:r>
            <a:endParaRPr lang="en-US" sz="1700" u="none" spc="102" dirty="0">
              <a:solidFill>
                <a:srgbClr val="303030"/>
              </a:solidFill>
              <a:latin typeface="Quicksand Semi-Bold"/>
            </a:endParaRPr>
          </a:p>
        </p:txBody>
      </p:sp>
      <p:sp>
        <p:nvSpPr>
          <p:cNvPr id="8" name="Freeform 8"/>
          <p:cNvSpPr/>
          <p:nvPr/>
        </p:nvSpPr>
        <p:spPr>
          <a:xfrm>
            <a:off x="-1247658" y="8951076"/>
            <a:ext cx="4552716" cy="951932"/>
          </a:xfrm>
          <a:custGeom>
            <a:avLst/>
            <a:gdLst/>
            <a:ahLst/>
            <a:cxnLst/>
            <a:rect l="l" t="t" r="r" b="b"/>
            <a:pathLst>
              <a:path w="4552716" h="951932">
                <a:moveTo>
                  <a:pt x="0" y="0"/>
                </a:moveTo>
                <a:lnTo>
                  <a:pt x="4552716" y="0"/>
                </a:lnTo>
                <a:lnTo>
                  <a:pt x="4552716" y="951932"/>
                </a:lnTo>
                <a:lnTo>
                  <a:pt x="0" y="95193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9" name="Freeform 9"/>
          <p:cNvSpPr/>
          <p:nvPr/>
        </p:nvSpPr>
        <p:spPr>
          <a:xfrm>
            <a:off x="15653530" y="-1327812"/>
            <a:ext cx="3211541" cy="3285464"/>
          </a:xfrm>
          <a:custGeom>
            <a:avLst/>
            <a:gdLst/>
            <a:ahLst/>
            <a:cxnLst/>
            <a:rect l="l" t="t" r="r" b="b"/>
            <a:pathLst>
              <a:path w="3211541" h="3285464">
                <a:moveTo>
                  <a:pt x="0" y="0"/>
                </a:moveTo>
                <a:lnTo>
                  <a:pt x="3211540" y="0"/>
                </a:lnTo>
                <a:lnTo>
                  <a:pt x="3211540" y="3285464"/>
                </a:lnTo>
                <a:lnTo>
                  <a:pt x="0" y="328546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0" name="Freeform 10"/>
          <p:cNvSpPr/>
          <p:nvPr/>
        </p:nvSpPr>
        <p:spPr>
          <a:xfrm>
            <a:off x="10880149" y="508797"/>
            <a:ext cx="3536747" cy="713780"/>
          </a:xfrm>
          <a:custGeom>
            <a:avLst/>
            <a:gdLst/>
            <a:ahLst/>
            <a:cxnLst/>
            <a:rect l="l" t="t" r="r" b="b"/>
            <a:pathLst>
              <a:path w="3536747" h="713780">
                <a:moveTo>
                  <a:pt x="0" y="0"/>
                </a:moveTo>
                <a:lnTo>
                  <a:pt x="3536747" y="0"/>
                </a:lnTo>
                <a:lnTo>
                  <a:pt x="3536747" y="713780"/>
                </a:lnTo>
                <a:lnTo>
                  <a:pt x="0" y="71378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1" name="Freeform 11"/>
          <p:cNvSpPr/>
          <p:nvPr/>
        </p:nvSpPr>
        <p:spPr>
          <a:xfrm>
            <a:off x="6242511" y="8910360"/>
            <a:ext cx="3211541" cy="3285464"/>
          </a:xfrm>
          <a:custGeom>
            <a:avLst/>
            <a:gdLst/>
            <a:ahLst/>
            <a:cxnLst/>
            <a:rect l="l" t="t" r="r" b="b"/>
            <a:pathLst>
              <a:path w="3211541" h="3285464">
                <a:moveTo>
                  <a:pt x="0" y="0"/>
                </a:moveTo>
                <a:lnTo>
                  <a:pt x="3211541" y="0"/>
                </a:lnTo>
                <a:lnTo>
                  <a:pt x="3211541" y="3285463"/>
                </a:lnTo>
                <a:lnTo>
                  <a:pt x="0" y="328546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2" name="Freeform 12"/>
          <p:cNvSpPr/>
          <p:nvPr/>
        </p:nvSpPr>
        <p:spPr>
          <a:xfrm>
            <a:off x="10880149" y="8910360"/>
            <a:ext cx="1222977" cy="1753372"/>
          </a:xfrm>
          <a:custGeom>
            <a:avLst/>
            <a:gdLst/>
            <a:ahLst/>
            <a:cxnLst/>
            <a:rect l="l" t="t" r="r" b="b"/>
            <a:pathLst>
              <a:path w="1222977" h="1753372">
                <a:moveTo>
                  <a:pt x="0" y="0"/>
                </a:moveTo>
                <a:lnTo>
                  <a:pt x="1222977" y="0"/>
                </a:lnTo>
                <a:lnTo>
                  <a:pt x="1222977" y="1753372"/>
                </a:lnTo>
                <a:lnTo>
                  <a:pt x="0" y="175337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0000"/>
            </a:blip>
            <a:stretch>
              <a:fillRect t="-9259" b="-9259"/>
            </a:stretch>
          </a:blipFill>
        </p:spPr>
        <p:txBody>
          <a:bodyPr/>
          <a:lstStyle/>
          <a:p>
            <a:endParaRPr lang="en-GB"/>
          </a:p>
        </p:txBody>
      </p:sp>
      <p:sp>
        <p:nvSpPr>
          <p:cNvPr id="3" name="TextBox 3"/>
          <p:cNvSpPr txBox="1"/>
          <p:nvPr/>
        </p:nvSpPr>
        <p:spPr>
          <a:xfrm>
            <a:off x="1028700" y="1217642"/>
            <a:ext cx="16230600" cy="918457"/>
          </a:xfrm>
          <a:prstGeom prst="rect">
            <a:avLst/>
          </a:prstGeom>
        </p:spPr>
        <p:txBody>
          <a:bodyPr lIns="0" tIns="0" rIns="0" bIns="0" rtlCol="0" anchor="t">
            <a:spAutoFit/>
          </a:bodyPr>
          <a:lstStyle/>
          <a:p>
            <a:pPr algn="ctr">
              <a:lnSpc>
                <a:spcPts val="7020"/>
              </a:lnSpc>
            </a:pPr>
            <a:r>
              <a:rPr lang="en-US" sz="6500" dirty="0">
                <a:solidFill>
                  <a:srgbClr val="303030"/>
                </a:solidFill>
                <a:latin typeface="Bobby Jones Soft"/>
              </a:rPr>
              <a:t>Evaluate my school Themes</a:t>
            </a:r>
          </a:p>
        </p:txBody>
      </p:sp>
      <p:sp>
        <p:nvSpPr>
          <p:cNvPr id="4" name="Freeform 4"/>
          <p:cNvSpPr/>
          <p:nvPr/>
        </p:nvSpPr>
        <p:spPr>
          <a:xfrm>
            <a:off x="6888528" y="2668265"/>
            <a:ext cx="4513346" cy="3044457"/>
          </a:xfrm>
          <a:custGeom>
            <a:avLst/>
            <a:gdLst/>
            <a:ahLst/>
            <a:cxnLst/>
            <a:rect l="l" t="t" r="r" b="b"/>
            <a:pathLst>
              <a:path w="4513346" h="3044457">
                <a:moveTo>
                  <a:pt x="0" y="0"/>
                </a:moveTo>
                <a:lnTo>
                  <a:pt x="4513347" y="0"/>
                </a:lnTo>
                <a:lnTo>
                  <a:pt x="4513347" y="3044458"/>
                </a:lnTo>
                <a:lnTo>
                  <a:pt x="0" y="3044458"/>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a:p>
        </p:txBody>
      </p:sp>
      <p:sp>
        <p:nvSpPr>
          <p:cNvPr id="5" name="Freeform 5"/>
          <p:cNvSpPr/>
          <p:nvPr/>
        </p:nvSpPr>
        <p:spPr>
          <a:xfrm>
            <a:off x="6888528" y="6082051"/>
            <a:ext cx="4513346" cy="3044457"/>
          </a:xfrm>
          <a:custGeom>
            <a:avLst/>
            <a:gdLst/>
            <a:ahLst/>
            <a:cxnLst/>
            <a:rect l="l" t="t" r="r" b="b"/>
            <a:pathLst>
              <a:path w="4513346" h="3044457">
                <a:moveTo>
                  <a:pt x="0" y="0"/>
                </a:moveTo>
                <a:lnTo>
                  <a:pt x="4513347" y="0"/>
                </a:lnTo>
                <a:lnTo>
                  <a:pt x="4513347" y="3044457"/>
                </a:lnTo>
                <a:lnTo>
                  <a:pt x="0" y="3044457"/>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a:p>
        </p:txBody>
      </p:sp>
      <p:sp>
        <p:nvSpPr>
          <p:cNvPr id="6" name="Freeform 6"/>
          <p:cNvSpPr/>
          <p:nvPr/>
        </p:nvSpPr>
        <p:spPr>
          <a:xfrm>
            <a:off x="11812448" y="2668265"/>
            <a:ext cx="4513346" cy="3044457"/>
          </a:xfrm>
          <a:custGeom>
            <a:avLst/>
            <a:gdLst/>
            <a:ahLst/>
            <a:cxnLst/>
            <a:rect l="l" t="t" r="r" b="b"/>
            <a:pathLst>
              <a:path w="4513346" h="3044457">
                <a:moveTo>
                  <a:pt x="0" y="0"/>
                </a:moveTo>
                <a:lnTo>
                  <a:pt x="4513347" y="0"/>
                </a:lnTo>
                <a:lnTo>
                  <a:pt x="4513347" y="3044458"/>
                </a:lnTo>
                <a:lnTo>
                  <a:pt x="0" y="3044458"/>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a:p>
        </p:txBody>
      </p:sp>
      <p:sp>
        <p:nvSpPr>
          <p:cNvPr id="7" name="Freeform 7"/>
          <p:cNvSpPr/>
          <p:nvPr/>
        </p:nvSpPr>
        <p:spPr>
          <a:xfrm>
            <a:off x="11812448" y="6082051"/>
            <a:ext cx="4513346" cy="3044457"/>
          </a:xfrm>
          <a:custGeom>
            <a:avLst/>
            <a:gdLst/>
            <a:ahLst/>
            <a:cxnLst/>
            <a:rect l="l" t="t" r="r" b="b"/>
            <a:pathLst>
              <a:path w="4513346" h="3044457">
                <a:moveTo>
                  <a:pt x="0" y="0"/>
                </a:moveTo>
                <a:lnTo>
                  <a:pt x="4513347" y="0"/>
                </a:lnTo>
                <a:lnTo>
                  <a:pt x="4513347" y="3044457"/>
                </a:lnTo>
                <a:lnTo>
                  <a:pt x="0" y="3044457"/>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a:p>
        </p:txBody>
      </p:sp>
      <p:sp>
        <p:nvSpPr>
          <p:cNvPr id="8" name="Freeform 8"/>
          <p:cNvSpPr/>
          <p:nvPr/>
        </p:nvSpPr>
        <p:spPr>
          <a:xfrm>
            <a:off x="2015545" y="2635140"/>
            <a:ext cx="4513346" cy="3044457"/>
          </a:xfrm>
          <a:custGeom>
            <a:avLst/>
            <a:gdLst/>
            <a:ahLst/>
            <a:cxnLst/>
            <a:rect l="l" t="t" r="r" b="b"/>
            <a:pathLst>
              <a:path w="4513346" h="3044457">
                <a:moveTo>
                  <a:pt x="0" y="0"/>
                </a:moveTo>
                <a:lnTo>
                  <a:pt x="4513347" y="0"/>
                </a:lnTo>
                <a:lnTo>
                  <a:pt x="4513347" y="3044458"/>
                </a:lnTo>
                <a:lnTo>
                  <a:pt x="0" y="3044458"/>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a:p>
        </p:txBody>
      </p:sp>
      <p:sp>
        <p:nvSpPr>
          <p:cNvPr id="9" name="Freeform 9"/>
          <p:cNvSpPr/>
          <p:nvPr/>
        </p:nvSpPr>
        <p:spPr>
          <a:xfrm>
            <a:off x="1962205" y="6082051"/>
            <a:ext cx="4513346" cy="3044457"/>
          </a:xfrm>
          <a:custGeom>
            <a:avLst/>
            <a:gdLst/>
            <a:ahLst/>
            <a:cxnLst/>
            <a:rect l="l" t="t" r="r" b="b"/>
            <a:pathLst>
              <a:path w="4513346" h="3044457">
                <a:moveTo>
                  <a:pt x="0" y="0"/>
                </a:moveTo>
                <a:lnTo>
                  <a:pt x="4513347" y="0"/>
                </a:lnTo>
                <a:lnTo>
                  <a:pt x="4513347" y="3044457"/>
                </a:lnTo>
                <a:lnTo>
                  <a:pt x="0" y="3044457"/>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a:p>
        </p:txBody>
      </p:sp>
      <p:sp>
        <p:nvSpPr>
          <p:cNvPr id="10" name="TextBox 10"/>
          <p:cNvSpPr txBox="1"/>
          <p:nvPr/>
        </p:nvSpPr>
        <p:spPr>
          <a:xfrm>
            <a:off x="2433907" y="4038051"/>
            <a:ext cx="3589494" cy="621773"/>
          </a:xfrm>
          <a:prstGeom prst="rect">
            <a:avLst/>
          </a:prstGeom>
        </p:spPr>
        <p:txBody>
          <a:bodyPr lIns="0" tIns="0" rIns="0" bIns="0" rtlCol="0" anchor="t">
            <a:spAutoFit/>
          </a:bodyPr>
          <a:lstStyle/>
          <a:p>
            <a:pPr algn="ctr">
              <a:lnSpc>
                <a:spcPts val="2432"/>
              </a:lnSpc>
            </a:pPr>
            <a:r>
              <a:rPr lang="en-US" sz="3200" dirty="0">
                <a:solidFill>
                  <a:srgbClr val="303030"/>
                </a:solidFill>
                <a:latin typeface="Lazydog"/>
              </a:rPr>
              <a:t>Intent &amp; Implementation </a:t>
            </a:r>
          </a:p>
        </p:txBody>
      </p:sp>
      <p:sp>
        <p:nvSpPr>
          <p:cNvPr id="11" name="Freeform 11"/>
          <p:cNvSpPr/>
          <p:nvPr/>
        </p:nvSpPr>
        <p:spPr>
          <a:xfrm>
            <a:off x="3557879" y="3029236"/>
            <a:ext cx="1321999" cy="649432"/>
          </a:xfrm>
          <a:custGeom>
            <a:avLst/>
            <a:gdLst/>
            <a:ahLst/>
            <a:cxnLst/>
            <a:rect l="l" t="t" r="r" b="b"/>
            <a:pathLst>
              <a:path w="1321999" h="649432">
                <a:moveTo>
                  <a:pt x="0" y="0"/>
                </a:moveTo>
                <a:lnTo>
                  <a:pt x="1321999" y="0"/>
                </a:lnTo>
                <a:lnTo>
                  <a:pt x="1321999" y="649432"/>
                </a:lnTo>
                <a:lnTo>
                  <a:pt x="0" y="649432"/>
                </a:lnTo>
                <a:lnTo>
                  <a:pt x="0" y="0"/>
                </a:lnTo>
                <a:close/>
              </a:path>
            </a:pathLst>
          </a:custGeom>
          <a:blipFill>
            <a:blip r:embed="rId5"/>
            <a:stretch>
              <a:fillRect/>
            </a:stretch>
          </a:blipFill>
        </p:spPr>
        <p:txBody>
          <a:bodyPr/>
          <a:lstStyle/>
          <a:p>
            <a:endParaRPr lang="en-GB"/>
          </a:p>
        </p:txBody>
      </p:sp>
      <p:sp>
        <p:nvSpPr>
          <p:cNvPr id="12" name="TextBox 12"/>
          <p:cNvSpPr txBox="1"/>
          <p:nvPr/>
        </p:nvSpPr>
        <p:spPr>
          <a:xfrm>
            <a:off x="3682502" y="3110057"/>
            <a:ext cx="1072753" cy="408899"/>
          </a:xfrm>
          <a:prstGeom prst="rect">
            <a:avLst/>
          </a:prstGeom>
        </p:spPr>
        <p:txBody>
          <a:bodyPr lIns="0" tIns="0" rIns="0" bIns="0" rtlCol="0" anchor="t">
            <a:spAutoFit/>
          </a:bodyPr>
          <a:lstStyle/>
          <a:p>
            <a:pPr marL="0" lvl="1" indent="0" algn="ctr">
              <a:lnSpc>
                <a:spcPts val="3143"/>
              </a:lnSpc>
              <a:spcBef>
                <a:spcPct val="0"/>
              </a:spcBef>
            </a:pPr>
            <a:r>
              <a:rPr lang="en-US" sz="2781" u="none">
                <a:solidFill>
                  <a:srgbClr val="303030"/>
                </a:solidFill>
                <a:latin typeface="Raleway Bold"/>
              </a:rPr>
              <a:t>01</a:t>
            </a:r>
          </a:p>
        </p:txBody>
      </p:sp>
      <p:sp>
        <p:nvSpPr>
          <p:cNvPr id="13" name="TextBox 13"/>
          <p:cNvSpPr txBox="1"/>
          <p:nvPr/>
        </p:nvSpPr>
        <p:spPr>
          <a:xfrm>
            <a:off x="7349252" y="4268249"/>
            <a:ext cx="3589494" cy="313997"/>
          </a:xfrm>
          <a:prstGeom prst="rect">
            <a:avLst/>
          </a:prstGeom>
        </p:spPr>
        <p:txBody>
          <a:bodyPr lIns="0" tIns="0" rIns="0" bIns="0" rtlCol="0" anchor="t">
            <a:spAutoFit/>
          </a:bodyPr>
          <a:lstStyle/>
          <a:p>
            <a:pPr algn="ctr">
              <a:lnSpc>
                <a:spcPts val="2432"/>
              </a:lnSpc>
            </a:pPr>
            <a:r>
              <a:rPr lang="en-US" sz="3200" dirty="0">
                <a:solidFill>
                  <a:srgbClr val="303030"/>
                </a:solidFill>
                <a:latin typeface="Lazydog"/>
              </a:rPr>
              <a:t>Impact</a:t>
            </a:r>
            <a:endParaRPr lang="en-US" sz="1600" dirty="0">
              <a:solidFill>
                <a:srgbClr val="303030"/>
              </a:solidFill>
              <a:latin typeface="Lazydog"/>
            </a:endParaRPr>
          </a:p>
        </p:txBody>
      </p:sp>
      <p:sp>
        <p:nvSpPr>
          <p:cNvPr id="14" name="Freeform 14"/>
          <p:cNvSpPr/>
          <p:nvPr/>
        </p:nvSpPr>
        <p:spPr>
          <a:xfrm>
            <a:off x="8484202" y="3029236"/>
            <a:ext cx="1321999" cy="649432"/>
          </a:xfrm>
          <a:custGeom>
            <a:avLst/>
            <a:gdLst/>
            <a:ahLst/>
            <a:cxnLst/>
            <a:rect l="l" t="t" r="r" b="b"/>
            <a:pathLst>
              <a:path w="1321999" h="649432">
                <a:moveTo>
                  <a:pt x="0" y="0"/>
                </a:moveTo>
                <a:lnTo>
                  <a:pt x="1321999" y="0"/>
                </a:lnTo>
                <a:lnTo>
                  <a:pt x="1321999" y="649432"/>
                </a:lnTo>
                <a:lnTo>
                  <a:pt x="0" y="649432"/>
                </a:lnTo>
                <a:lnTo>
                  <a:pt x="0" y="0"/>
                </a:lnTo>
                <a:close/>
              </a:path>
            </a:pathLst>
          </a:custGeom>
          <a:blipFill>
            <a:blip r:embed="rId5"/>
            <a:stretch>
              <a:fillRect/>
            </a:stretch>
          </a:blipFill>
        </p:spPr>
        <p:txBody>
          <a:bodyPr/>
          <a:lstStyle/>
          <a:p>
            <a:endParaRPr lang="en-GB"/>
          </a:p>
        </p:txBody>
      </p:sp>
      <p:sp>
        <p:nvSpPr>
          <p:cNvPr id="15" name="TextBox 15"/>
          <p:cNvSpPr txBox="1"/>
          <p:nvPr/>
        </p:nvSpPr>
        <p:spPr>
          <a:xfrm>
            <a:off x="8608825" y="3110057"/>
            <a:ext cx="1072753" cy="408899"/>
          </a:xfrm>
          <a:prstGeom prst="rect">
            <a:avLst/>
          </a:prstGeom>
        </p:spPr>
        <p:txBody>
          <a:bodyPr lIns="0" tIns="0" rIns="0" bIns="0" rtlCol="0" anchor="t">
            <a:spAutoFit/>
          </a:bodyPr>
          <a:lstStyle/>
          <a:p>
            <a:pPr marL="0" lvl="1" indent="0" algn="ctr">
              <a:lnSpc>
                <a:spcPts val="3143"/>
              </a:lnSpc>
              <a:spcBef>
                <a:spcPct val="0"/>
              </a:spcBef>
            </a:pPr>
            <a:r>
              <a:rPr lang="en-US" sz="2781">
                <a:solidFill>
                  <a:srgbClr val="303030"/>
                </a:solidFill>
                <a:latin typeface="Raleway Bold"/>
              </a:rPr>
              <a:t>02</a:t>
            </a:r>
          </a:p>
        </p:txBody>
      </p:sp>
      <p:sp>
        <p:nvSpPr>
          <p:cNvPr id="16" name="TextBox 16"/>
          <p:cNvSpPr txBox="1"/>
          <p:nvPr/>
        </p:nvSpPr>
        <p:spPr>
          <a:xfrm>
            <a:off x="12274375" y="3835627"/>
            <a:ext cx="3589494" cy="923330"/>
          </a:xfrm>
          <a:prstGeom prst="rect">
            <a:avLst/>
          </a:prstGeom>
        </p:spPr>
        <p:txBody>
          <a:bodyPr lIns="0" tIns="0" rIns="0" bIns="0" rtlCol="0" anchor="t">
            <a:spAutoFit/>
          </a:bodyPr>
          <a:lstStyle/>
          <a:p>
            <a:pPr algn="ctr">
              <a:lnSpc>
                <a:spcPts val="2432"/>
              </a:lnSpc>
            </a:pPr>
            <a:r>
              <a:rPr lang="en-US" sz="2800" dirty="0">
                <a:solidFill>
                  <a:srgbClr val="303030"/>
                </a:solidFill>
                <a:latin typeface="Lazydog"/>
              </a:rPr>
              <a:t>Working with learners &amp; families </a:t>
            </a:r>
          </a:p>
        </p:txBody>
      </p:sp>
      <p:sp>
        <p:nvSpPr>
          <p:cNvPr id="17" name="Freeform 17"/>
          <p:cNvSpPr/>
          <p:nvPr/>
        </p:nvSpPr>
        <p:spPr>
          <a:xfrm>
            <a:off x="13408122" y="3029236"/>
            <a:ext cx="1321999" cy="649432"/>
          </a:xfrm>
          <a:custGeom>
            <a:avLst/>
            <a:gdLst/>
            <a:ahLst/>
            <a:cxnLst/>
            <a:rect l="l" t="t" r="r" b="b"/>
            <a:pathLst>
              <a:path w="1321999" h="649432">
                <a:moveTo>
                  <a:pt x="0" y="0"/>
                </a:moveTo>
                <a:lnTo>
                  <a:pt x="1321999" y="0"/>
                </a:lnTo>
                <a:lnTo>
                  <a:pt x="1321999" y="649432"/>
                </a:lnTo>
                <a:lnTo>
                  <a:pt x="0" y="649432"/>
                </a:lnTo>
                <a:lnTo>
                  <a:pt x="0" y="0"/>
                </a:lnTo>
                <a:close/>
              </a:path>
            </a:pathLst>
          </a:custGeom>
          <a:blipFill>
            <a:blip r:embed="rId5"/>
            <a:stretch>
              <a:fillRect/>
            </a:stretch>
          </a:blipFill>
        </p:spPr>
        <p:txBody>
          <a:bodyPr/>
          <a:lstStyle/>
          <a:p>
            <a:endParaRPr lang="en-GB"/>
          </a:p>
        </p:txBody>
      </p:sp>
      <p:sp>
        <p:nvSpPr>
          <p:cNvPr id="18" name="TextBox 18"/>
          <p:cNvSpPr txBox="1"/>
          <p:nvPr/>
        </p:nvSpPr>
        <p:spPr>
          <a:xfrm>
            <a:off x="13532745" y="3110057"/>
            <a:ext cx="1072753" cy="408899"/>
          </a:xfrm>
          <a:prstGeom prst="rect">
            <a:avLst/>
          </a:prstGeom>
        </p:spPr>
        <p:txBody>
          <a:bodyPr lIns="0" tIns="0" rIns="0" bIns="0" rtlCol="0" anchor="t">
            <a:spAutoFit/>
          </a:bodyPr>
          <a:lstStyle/>
          <a:p>
            <a:pPr marL="0" lvl="1" indent="0" algn="ctr">
              <a:lnSpc>
                <a:spcPts val="3143"/>
              </a:lnSpc>
              <a:spcBef>
                <a:spcPct val="0"/>
              </a:spcBef>
            </a:pPr>
            <a:r>
              <a:rPr lang="en-US" sz="2781">
                <a:solidFill>
                  <a:srgbClr val="303030"/>
                </a:solidFill>
                <a:latin typeface="Raleway Bold"/>
              </a:rPr>
              <a:t>03</a:t>
            </a:r>
          </a:p>
        </p:txBody>
      </p:sp>
      <p:sp>
        <p:nvSpPr>
          <p:cNvPr id="19" name="TextBox 19"/>
          <p:cNvSpPr txBox="1"/>
          <p:nvPr/>
        </p:nvSpPr>
        <p:spPr>
          <a:xfrm>
            <a:off x="2424132" y="7249412"/>
            <a:ext cx="3589494" cy="923330"/>
          </a:xfrm>
          <a:prstGeom prst="rect">
            <a:avLst/>
          </a:prstGeom>
        </p:spPr>
        <p:txBody>
          <a:bodyPr lIns="0" tIns="0" rIns="0" bIns="0" rtlCol="0" anchor="t">
            <a:spAutoFit/>
          </a:bodyPr>
          <a:lstStyle/>
          <a:p>
            <a:pPr algn="ctr">
              <a:lnSpc>
                <a:spcPts val="2432"/>
              </a:lnSpc>
            </a:pPr>
            <a:r>
              <a:rPr lang="en-US" sz="2800" dirty="0">
                <a:solidFill>
                  <a:srgbClr val="303030"/>
                </a:solidFill>
                <a:latin typeface="Lazydog"/>
              </a:rPr>
              <a:t>Effective use of teaching assistants </a:t>
            </a:r>
          </a:p>
        </p:txBody>
      </p:sp>
      <p:sp>
        <p:nvSpPr>
          <p:cNvPr id="20" name="Freeform 20"/>
          <p:cNvSpPr/>
          <p:nvPr/>
        </p:nvSpPr>
        <p:spPr>
          <a:xfrm>
            <a:off x="3557879" y="6443021"/>
            <a:ext cx="1321999" cy="649432"/>
          </a:xfrm>
          <a:custGeom>
            <a:avLst/>
            <a:gdLst/>
            <a:ahLst/>
            <a:cxnLst/>
            <a:rect l="l" t="t" r="r" b="b"/>
            <a:pathLst>
              <a:path w="1321999" h="649432">
                <a:moveTo>
                  <a:pt x="0" y="0"/>
                </a:moveTo>
                <a:lnTo>
                  <a:pt x="1321999" y="0"/>
                </a:lnTo>
                <a:lnTo>
                  <a:pt x="1321999" y="649432"/>
                </a:lnTo>
                <a:lnTo>
                  <a:pt x="0" y="649432"/>
                </a:lnTo>
                <a:lnTo>
                  <a:pt x="0" y="0"/>
                </a:lnTo>
                <a:close/>
              </a:path>
            </a:pathLst>
          </a:custGeom>
          <a:blipFill>
            <a:blip r:embed="rId5"/>
            <a:stretch>
              <a:fillRect/>
            </a:stretch>
          </a:blipFill>
        </p:spPr>
        <p:txBody>
          <a:bodyPr/>
          <a:lstStyle/>
          <a:p>
            <a:endParaRPr lang="en-GB"/>
          </a:p>
        </p:txBody>
      </p:sp>
      <p:sp>
        <p:nvSpPr>
          <p:cNvPr id="21" name="TextBox 21"/>
          <p:cNvSpPr txBox="1"/>
          <p:nvPr/>
        </p:nvSpPr>
        <p:spPr>
          <a:xfrm>
            <a:off x="3682502" y="6523843"/>
            <a:ext cx="1072753" cy="408899"/>
          </a:xfrm>
          <a:prstGeom prst="rect">
            <a:avLst/>
          </a:prstGeom>
        </p:spPr>
        <p:txBody>
          <a:bodyPr lIns="0" tIns="0" rIns="0" bIns="0" rtlCol="0" anchor="t">
            <a:spAutoFit/>
          </a:bodyPr>
          <a:lstStyle/>
          <a:p>
            <a:pPr marL="0" lvl="1" indent="0" algn="ctr">
              <a:lnSpc>
                <a:spcPts val="3143"/>
              </a:lnSpc>
              <a:spcBef>
                <a:spcPct val="0"/>
              </a:spcBef>
            </a:pPr>
            <a:r>
              <a:rPr lang="en-US" sz="2781">
                <a:solidFill>
                  <a:srgbClr val="303030"/>
                </a:solidFill>
                <a:latin typeface="Raleway Bold"/>
              </a:rPr>
              <a:t>04</a:t>
            </a:r>
          </a:p>
        </p:txBody>
      </p:sp>
      <p:sp>
        <p:nvSpPr>
          <p:cNvPr id="22" name="TextBox 22"/>
          <p:cNvSpPr txBox="1"/>
          <p:nvPr/>
        </p:nvSpPr>
        <p:spPr>
          <a:xfrm>
            <a:off x="7323441" y="7606519"/>
            <a:ext cx="3589494" cy="307777"/>
          </a:xfrm>
          <a:prstGeom prst="rect">
            <a:avLst/>
          </a:prstGeom>
        </p:spPr>
        <p:txBody>
          <a:bodyPr lIns="0" tIns="0" rIns="0" bIns="0" rtlCol="0" anchor="t">
            <a:spAutoFit/>
          </a:bodyPr>
          <a:lstStyle/>
          <a:p>
            <a:pPr algn="ctr">
              <a:lnSpc>
                <a:spcPts val="2432"/>
              </a:lnSpc>
            </a:pPr>
            <a:r>
              <a:rPr lang="en-US" sz="2800" dirty="0">
                <a:solidFill>
                  <a:srgbClr val="303030"/>
                </a:solidFill>
                <a:latin typeface="Lazydog"/>
              </a:rPr>
              <a:t>Provision mapping </a:t>
            </a:r>
          </a:p>
        </p:txBody>
      </p:sp>
      <p:sp>
        <p:nvSpPr>
          <p:cNvPr id="23" name="Freeform 23"/>
          <p:cNvSpPr/>
          <p:nvPr/>
        </p:nvSpPr>
        <p:spPr>
          <a:xfrm>
            <a:off x="8483001" y="6443021"/>
            <a:ext cx="1321999" cy="649432"/>
          </a:xfrm>
          <a:custGeom>
            <a:avLst/>
            <a:gdLst/>
            <a:ahLst/>
            <a:cxnLst/>
            <a:rect l="l" t="t" r="r" b="b"/>
            <a:pathLst>
              <a:path w="1321999" h="649432">
                <a:moveTo>
                  <a:pt x="0" y="0"/>
                </a:moveTo>
                <a:lnTo>
                  <a:pt x="1321998" y="0"/>
                </a:lnTo>
                <a:lnTo>
                  <a:pt x="1321998" y="649432"/>
                </a:lnTo>
                <a:lnTo>
                  <a:pt x="0" y="649432"/>
                </a:lnTo>
                <a:lnTo>
                  <a:pt x="0" y="0"/>
                </a:lnTo>
                <a:close/>
              </a:path>
            </a:pathLst>
          </a:custGeom>
          <a:blipFill>
            <a:blip r:embed="rId5"/>
            <a:stretch>
              <a:fillRect/>
            </a:stretch>
          </a:blipFill>
        </p:spPr>
        <p:txBody>
          <a:bodyPr/>
          <a:lstStyle/>
          <a:p>
            <a:endParaRPr lang="en-GB"/>
          </a:p>
        </p:txBody>
      </p:sp>
      <p:sp>
        <p:nvSpPr>
          <p:cNvPr id="24" name="TextBox 24"/>
          <p:cNvSpPr txBox="1"/>
          <p:nvPr/>
        </p:nvSpPr>
        <p:spPr>
          <a:xfrm>
            <a:off x="8607623" y="6523843"/>
            <a:ext cx="1072753" cy="408899"/>
          </a:xfrm>
          <a:prstGeom prst="rect">
            <a:avLst/>
          </a:prstGeom>
        </p:spPr>
        <p:txBody>
          <a:bodyPr lIns="0" tIns="0" rIns="0" bIns="0" rtlCol="0" anchor="t">
            <a:spAutoFit/>
          </a:bodyPr>
          <a:lstStyle/>
          <a:p>
            <a:pPr marL="0" lvl="1" indent="0" algn="ctr">
              <a:lnSpc>
                <a:spcPts val="3143"/>
              </a:lnSpc>
              <a:spcBef>
                <a:spcPct val="0"/>
              </a:spcBef>
            </a:pPr>
            <a:r>
              <a:rPr lang="en-US" sz="2781">
                <a:solidFill>
                  <a:srgbClr val="303030"/>
                </a:solidFill>
                <a:latin typeface="Raleway Bold"/>
              </a:rPr>
              <a:t>05</a:t>
            </a:r>
          </a:p>
        </p:txBody>
      </p:sp>
      <p:sp>
        <p:nvSpPr>
          <p:cNvPr id="25" name="TextBox 25"/>
          <p:cNvSpPr txBox="1"/>
          <p:nvPr/>
        </p:nvSpPr>
        <p:spPr>
          <a:xfrm>
            <a:off x="12236274" y="7585284"/>
            <a:ext cx="3589494" cy="615553"/>
          </a:xfrm>
          <a:prstGeom prst="rect">
            <a:avLst/>
          </a:prstGeom>
        </p:spPr>
        <p:txBody>
          <a:bodyPr lIns="0" tIns="0" rIns="0" bIns="0" rtlCol="0" anchor="t">
            <a:spAutoFit/>
          </a:bodyPr>
          <a:lstStyle/>
          <a:p>
            <a:pPr algn="ctr">
              <a:lnSpc>
                <a:spcPts val="2432"/>
              </a:lnSpc>
            </a:pPr>
            <a:r>
              <a:rPr lang="en-US" sz="2800" dirty="0">
                <a:solidFill>
                  <a:srgbClr val="303030"/>
                </a:solidFill>
                <a:latin typeface="Lazydog"/>
              </a:rPr>
              <a:t>Identification of need </a:t>
            </a:r>
          </a:p>
        </p:txBody>
      </p:sp>
      <p:sp>
        <p:nvSpPr>
          <p:cNvPr id="26" name="Freeform 26"/>
          <p:cNvSpPr/>
          <p:nvPr/>
        </p:nvSpPr>
        <p:spPr>
          <a:xfrm>
            <a:off x="13408122" y="6443021"/>
            <a:ext cx="1321999" cy="649432"/>
          </a:xfrm>
          <a:custGeom>
            <a:avLst/>
            <a:gdLst/>
            <a:ahLst/>
            <a:cxnLst/>
            <a:rect l="l" t="t" r="r" b="b"/>
            <a:pathLst>
              <a:path w="1321999" h="649432">
                <a:moveTo>
                  <a:pt x="0" y="0"/>
                </a:moveTo>
                <a:lnTo>
                  <a:pt x="1321999" y="0"/>
                </a:lnTo>
                <a:lnTo>
                  <a:pt x="1321999" y="649432"/>
                </a:lnTo>
                <a:lnTo>
                  <a:pt x="0" y="649432"/>
                </a:lnTo>
                <a:lnTo>
                  <a:pt x="0" y="0"/>
                </a:lnTo>
                <a:close/>
              </a:path>
            </a:pathLst>
          </a:custGeom>
          <a:blipFill>
            <a:blip r:embed="rId5"/>
            <a:stretch>
              <a:fillRect/>
            </a:stretch>
          </a:blipFill>
        </p:spPr>
        <p:txBody>
          <a:bodyPr/>
          <a:lstStyle/>
          <a:p>
            <a:endParaRPr lang="en-GB"/>
          </a:p>
        </p:txBody>
      </p:sp>
      <p:sp>
        <p:nvSpPr>
          <p:cNvPr id="27" name="TextBox 27"/>
          <p:cNvSpPr txBox="1"/>
          <p:nvPr/>
        </p:nvSpPr>
        <p:spPr>
          <a:xfrm>
            <a:off x="13532745" y="6523843"/>
            <a:ext cx="1072753" cy="408899"/>
          </a:xfrm>
          <a:prstGeom prst="rect">
            <a:avLst/>
          </a:prstGeom>
        </p:spPr>
        <p:txBody>
          <a:bodyPr lIns="0" tIns="0" rIns="0" bIns="0" rtlCol="0" anchor="t">
            <a:spAutoFit/>
          </a:bodyPr>
          <a:lstStyle/>
          <a:p>
            <a:pPr marL="0" lvl="1" indent="0" algn="ctr">
              <a:lnSpc>
                <a:spcPts val="3143"/>
              </a:lnSpc>
              <a:spcBef>
                <a:spcPct val="0"/>
              </a:spcBef>
            </a:pPr>
            <a:r>
              <a:rPr lang="en-US" sz="2781">
                <a:solidFill>
                  <a:srgbClr val="303030"/>
                </a:solidFill>
                <a:latin typeface="Raleway Bold"/>
              </a:rPr>
              <a:t>06</a:t>
            </a:r>
          </a:p>
        </p:txBody>
      </p:sp>
      <p:sp>
        <p:nvSpPr>
          <p:cNvPr id="28" name="Freeform 28"/>
          <p:cNvSpPr/>
          <p:nvPr/>
        </p:nvSpPr>
        <p:spPr>
          <a:xfrm>
            <a:off x="-887976" y="-433819"/>
            <a:ext cx="2778160" cy="2448254"/>
          </a:xfrm>
          <a:custGeom>
            <a:avLst/>
            <a:gdLst/>
            <a:ahLst/>
            <a:cxnLst/>
            <a:rect l="l" t="t" r="r" b="b"/>
            <a:pathLst>
              <a:path w="2778160" h="2448254">
                <a:moveTo>
                  <a:pt x="0" y="0"/>
                </a:moveTo>
                <a:lnTo>
                  <a:pt x="2778160" y="0"/>
                </a:lnTo>
                <a:lnTo>
                  <a:pt x="2778160" y="2448254"/>
                </a:lnTo>
                <a:lnTo>
                  <a:pt x="0" y="2448254"/>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GB"/>
          </a:p>
        </p:txBody>
      </p:sp>
      <p:sp>
        <p:nvSpPr>
          <p:cNvPr id="29" name="Freeform 29"/>
          <p:cNvSpPr/>
          <p:nvPr/>
        </p:nvSpPr>
        <p:spPr>
          <a:xfrm>
            <a:off x="16149618" y="8101992"/>
            <a:ext cx="3214059" cy="2893382"/>
          </a:xfrm>
          <a:custGeom>
            <a:avLst/>
            <a:gdLst/>
            <a:ahLst/>
            <a:cxnLst/>
            <a:rect l="l" t="t" r="r" b="b"/>
            <a:pathLst>
              <a:path w="3214059" h="2893382">
                <a:moveTo>
                  <a:pt x="0" y="0"/>
                </a:moveTo>
                <a:lnTo>
                  <a:pt x="3214059" y="0"/>
                </a:lnTo>
                <a:lnTo>
                  <a:pt x="3214059" y="2893382"/>
                </a:lnTo>
                <a:lnTo>
                  <a:pt x="0" y="2893382"/>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GB"/>
          </a:p>
        </p:txBody>
      </p:sp>
      <p:sp>
        <p:nvSpPr>
          <p:cNvPr id="30" name="Freeform 30"/>
          <p:cNvSpPr/>
          <p:nvPr/>
        </p:nvSpPr>
        <p:spPr>
          <a:xfrm rot="5400000">
            <a:off x="-925718" y="9066697"/>
            <a:ext cx="2516089" cy="2440607"/>
          </a:xfrm>
          <a:custGeom>
            <a:avLst/>
            <a:gdLst/>
            <a:ahLst/>
            <a:cxnLst/>
            <a:rect l="l" t="t" r="r" b="b"/>
            <a:pathLst>
              <a:path w="2516089" h="2440607">
                <a:moveTo>
                  <a:pt x="0" y="0"/>
                </a:moveTo>
                <a:lnTo>
                  <a:pt x="2516090" y="0"/>
                </a:lnTo>
                <a:lnTo>
                  <a:pt x="2516090" y="2440606"/>
                </a:lnTo>
                <a:lnTo>
                  <a:pt x="0" y="244060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31" name="Freeform 31"/>
          <p:cNvSpPr/>
          <p:nvPr/>
        </p:nvSpPr>
        <p:spPr>
          <a:xfrm>
            <a:off x="5036095" y="9497983"/>
            <a:ext cx="3420125" cy="3146515"/>
          </a:xfrm>
          <a:custGeom>
            <a:avLst/>
            <a:gdLst/>
            <a:ahLst/>
            <a:cxnLst/>
            <a:rect l="l" t="t" r="r" b="b"/>
            <a:pathLst>
              <a:path w="3420125" h="3146515">
                <a:moveTo>
                  <a:pt x="0" y="0"/>
                </a:moveTo>
                <a:lnTo>
                  <a:pt x="3420125" y="0"/>
                </a:lnTo>
                <a:lnTo>
                  <a:pt x="3420125" y="3146515"/>
                </a:lnTo>
                <a:lnTo>
                  <a:pt x="0" y="314651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32" name="Freeform 32"/>
          <p:cNvSpPr/>
          <p:nvPr/>
        </p:nvSpPr>
        <p:spPr>
          <a:xfrm>
            <a:off x="-279162" y="3100532"/>
            <a:ext cx="1222977" cy="1753372"/>
          </a:xfrm>
          <a:custGeom>
            <a:avLst/>
            <a:gdLst/>
            <a:ahLst/>
            <a:cxnLst/>
            <a:rect l="l" t="t" r="r" b="b"/>
            <a:pathLst>
              <a:path w="1222977" h="1753372">
                <a:moveTo>
                  <a:pt x="0" y="0"/>
                </a:moveTo>
                <a:lnTo>
                  <a:pt x="1222978" y="0"/>
                </a:lnTo>
                <a:lnTo>
                  <a:pt x="1222978" y="1753373"/>
                </a:lnTo>
                <a:lnTo>
                  <a:pt x="0" y="175337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33" name="Freeform 33"/>
          <p:cNvSpPr/>
          <p:nvPr/>
        </p:nvSpPr>
        <p:spPr>
          <a:xfrm>
            <a:off x="16957781" y="790308"/>
            <a:ext cx="798866" cy="2238928"/>
          </a:xfrm>
          <a:custGeom>
            <a:avLst/>
            <a:gdLst/>
            <a:ahLst/>
            <a:cxnLst/>
            <a:rect l="l" t="t" r="r" b="b"/>
            <a:pathLst>
              <a:path w="798866" h="2238928">
                <a:moveTo>
                  <a:pt x="0" y="0"/>
                </a:moveTo>
                <a:lnTo>
                  <a:pt x="798867" y="0"/>
                </a:lnTo>
                <a:lnTo>
                  <a:pt x="798867" y="2238928"/>
                </a:lnTo>
                <a:lnTo>
                  <a:pt x="0" y="223892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sp>
        <p:nvSpPr>
          <p:cNvPr id="34" name="Freeform 34"/>
          <p:cNvSpPr/>
          <p:nvPr/>
        </p:nvSpPr>
        <p:spPr>
          <a:xfrm rot="-10800000">
            <a:off x="14069122" y="-1688491"/>
            <a:ext cx="3007901" cy="2639433"/>
          </a:xfrm>
          <a:custGeom>
            <a:avLst/>
            <a:gdLst/>
            <a:ahLst/>
            <a:cxnLst/>
            <a:rect l="l" t="t" r="r" b="b"/>
            <a:pathLst>
              <a:path w="3007901" h="2639433">
                <a:moveTo>
                  <a:pt x="0" y="0"/>
                </a:moveTo>
                <a:lnTo>
                  <a:pt x="3007900" y="0"/>
                </a:lnTo>
                <a:lnTo>
                  <a:pt x="3007900" y="2639433"/>
                </a:lnTo>
                <a:lnTo>
                  <a:pt x="0" y="263943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0000"/>
            </a:blip>
            <a:stretch>
              <a:fillRect t="-9259" b="-9259"/>
            </a:stretch>
          </a:blipFill>
        </p:spPr>
        <p:txBody>
          <a:bodyPr/>
          <a:lstStyle/>
          <a:p>
            <a:endParaRPr lang="en-GB"/>
          </a:p>
        </p:txBody>
      </p:sp>
      <p:sp>
        <p:nvSpPr>
          <p:cNvPr id="3" name="Freeform 3"/>
          <p:cNvSpPr/>
          <p:nvPr/>
        </p:nvSpPr>
        <p:spPr>
          <a:xfrm>
            <a:off x="3865298" y="2563575"/>
            <a:ext cx="10084471" cy="5628968"/>
          </a:xfrm>
          <a:custGeom>
            <a:avLst/>
            <a:gdLst/>
            <a:ahLst/>
            <a:cxnLst/>
            <a:rect l="l" t="t" r="r" b="b"/>
            <a:pathLst>
              <a:path w="10084471" h="5628968">
                <a:moveTo>
                  <a:pt x="0" y="0"/>
                </a:moveTo>
                <a:lnTo>
                  <a:pt x="10084470" y="0"/>
                </a:lnTo>
                <a:lnTo>
                  <a:pt x="10084470" y="5628968"/>
                </a:lnTo>
                <a:lnTo>
                  <a:pt x="0" y="5628968"/>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a:p>
        </p:txBody>
      </p:sp>
      <p:sp>
        <p:nvSpPr>
          <p:cNvPr id="4" name="Freeform 4"/>
          <p:cNvSpPr/>
          <p:nvPr/>
        </p:nvSpPr>
        <p:spPr>
          <a:xfrm>
            <a:off x="7762081" y="7024726"/>
            <a:ext cx="2763839" cy="3653350"/>
          </a:xfrm>
          <a:custGeom>
            <a:avLst/>
            <a:gdLst/>
            <a:ahLst/>
            <a:cxnLst/>
            <a:rect l="l" t="t" r="r" b="b"/>
            <a:pathLst>
              <a:path w="2763839" h="3653350">
                <a:moveTo>
                  <a:pt x="0" y="0"/>
                </a:moveTo>
                <a:lnTo>
                  <a:pt x="2763838" y="0"/>
                </a:lnTo>
                <a:lnTo>
                  <a:pt x="2763838" y="3653350"/>
                </a:lnTo>
                <a:lnTo>
                  <a:pt x="0" y="36533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rot="5771963">
            <a:off x="13145608" y="2781832"/>
            <a:ext cx="1475815" cy="1344333"/>
          </a:xfrm>
          <a:custGeom>
            <a:avLst/>
            <a:gdLst/>
            <a:ahLst/>
            <a:cxnLst/>
            <a:rect l="l" t="t" r="r" b="b"/>
            <a:pathLst>
              <a:path w="1475815" h="1344333">
                <a:moveTo>
                  <a:pt x="0" y="0"/>
                </a:moveTo>
                <a:lnTo>
                  <a:pt x="1475815" y="0"/>
                </a:lnTo>
                <a:lnTo>
                  <a:pt x="1475815" y="1344333"/>
                </a:lnTo>
                <a:lnTo>
                  <a:pt x="0" y="13443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Freeform 6"/>
          <p:cNvSpPr/>
          <p:nvPr/>
        </p:nvSpPr>
        <p:spPr>
          <a:xfrm rot="-4851227">
            <a:off x="3876634" y="6094723"/>
            <a:ext cx="1475815" cy="1344333"/>
          </a:xfrm>
          <a:custGeom>
            <a:avLst/>
            <a:gdLst/>
            <a:ahLst/>
            <a:cxnLst/>
            <a:rect l="l" t="t" r="r" b="b"/>
            <a:pathLst>
              <a:path w="1475815" h="1344333">
                <a:moveTo>
                  <a:pt x="0" y="0"/>
                </a:moveTo>
                <a:lnTo>
                  <a:pt x="1475815" y="0"/>
                </a:lnTo>
                <a:lnTo>
                  <a:pt x="1475815" y="1344333"/>
                </a:lnTo>
                <a:lnTo>
                  <a:pt x="0" y="13443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7" name="Freeform 7"/>
          <p:cNvSpPr/>
          <p:nvPr/>
        </p:nvSpPr>
        <p:spPr>
          <a:xfrm>
            <a:off x="-1053380" y="777596"/>
            <a:ext cx="2583003" cy="2900282"/>
          </a:xfrm>
          <a:custGeom>
            <a:avLst/>
            <a:gdLst/>
            <a:ahLst/>
            <a:cxnLst/>
            <a:rect l="l" t="t" r="r" b="b"/>
            <a:pathLst>
              <a:path w="2583003" h="2900282">
                <a:moveTo>
                  <a:pt x="0" y="0"/>
                </a:moveTo>
                <a:lnTo>
                  <a:pt x="2583003" y="0"/>
                </a:lnTo>
                <a:lnTo>
                  <a:pt x="2583003" y="2900282"/>
                </a:lnTo>
                <a:lnTo>
                  <a:pt x="0" y="290028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8" name="Freeform 8"/>
          <p:cNvSpPr/>
          <p:nvPr/>
        </p:nvSpPr>
        <p:spPr>
          <a:xfrm>
            <a:off x="17109077" y="6494796"/>
            <a:ext cx="2357845" cy="3040921"/>
          </a:xfrm>
          <a:custGeom>
            <a:avLst/>
            <a:gdLst/>
            <a:ahLst/>
            <a:cxnLst/>
            <a:rect l="l" t="t" r="r" b="b"/>
            <a:pathLst>
              <a:path w="2357845" h="3040921">
                <a:moveTo>
                  <a:pt x="0" y="0"/>
                </a:moveTo>
                <a:lnTo>
                  <a:pt x="2357846" y="0"/>
                </a:lnTo>
                <a:lnTo>
                  <a:pt x="2357846" y="3040921"/>
                </a:lnTo>
                <a:lnTo>
                  <a:pt x="0" y="304092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9" name="Freeform 9"/>
          <p:cNvSpPr/>
          <p:nvPr/>
        </p:nvSpPr>
        <p:spPr>
          <a:xfrm rot="-605109">
            <a:off x="6197550" y="1992304"/>
            <a:ext cx="1461030" cy="1311031"/>
          </a:xfrm>
          <a:custGeom>
            <a:avLst/>
            <a:gdLst/>
            <a:ahLst/>
            <a:cxnLst/>
            <a:rect l="l" t="t" r="r" b="b"/>
            <a:pathLst>
              <a:path w="1461030" h="1311031">
                <a:moveTo>
                  <a:pt x="0" y="0"/>
                </a:moveTo>
                <a:lnTo>
                  <a:pt x="1461030" y="0"/>
                </a:lnTo>
                <a:lnTo>
                  <a:pt x="1461030" y="1311031"/>
                </a:lnTo>
                <a:lnTo>
                  <a:pt x="0" y="131103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0" name="Freeform 10"/>
          <p:cNvSpPr/>
          <p:nvPr/>
        </p:nvSpPr>
        <p:spPr>
          <a:xfrm>
            <a:off x="2409775" y="9059751"/>
            <a:ext cx="2418559" cy="1618325"/>
          </a:xfrm>
          <a:custGeom>
            <a:avLst/>
            <a:gdLst/>
            <a:ahLst/>
            <a:cxnLst/>
            <a:rect l="l" t="t" r="r" b="b"/>
            <a:pathLst>
              <a:path w="2418559" h="1618325">
                <a:moveTo>
                  <a:pt x="0" y="0"/>
                </a:moveTo>
                <a:lnTo>
                  <a:pt x="2418560" y="0"/>
                </a:lnTo>
                <a:lnTo>
                  <a:pt x="2418560" y="1618325"/>
                </a:lnTo>
                <a:lnTo>
                  <a:pt x="0" y="161832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1" name="Freeform 11"/>
          <p:cNvSpPr/>
          <p:nvPr/>
        </p:nvSpPr>
        <p:spPr>
          <a:xfrm rot="636545">
            <a:off x="17487699" y="3245829"/>
            <a:ext cx="1226137" cy="2595000"/>
          </a:xfrm>
          <a:custGeom>
            <a:avLst/>
            <a:gdLst/>
            <a:ahLst/>
            <a:cxnLst/>
            <a:rect l="l" t="t" r="r" b="b"/>
            <a:pathLst>
              <a:path w="1226137" h="2595000">
                <a:moveTo>
                  <a:pt x="0" y="0"/>
                </a:moveTo>
                <a:lnTo>
                  <a:pt x="1226138" y="0"/>
                </a:lnTo>
                <a:lnTo>
                  <a:pt x="1226138" y="2595000"/>
                </a:lnTo>
                <a:lnTo>
                  <a:pt x="0" y="25950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2" name="Freeform 12"/>
          <p:cNvSpPr/>
          <p:nvPr/>
        </p:nvSpPr>
        <p:spPr>
          <a:xfrm>
            <a:off x="-1492014" y="7731943"/>
            <a:ext cx="2984027" cy="3052713"/>
          </a:xfrm>
          <a:custGeom>
            <a:avLst/>
            <a:gdLst/>
            <a:ahLst/>
            <a:cxnLst/>
            <a:rect l="l" t="t" r="r" b="b"/>
            <a:pathLst>
              <a:path w="2984027" h="3052713">
                <a:moveTo>
                  <a:pt x="0" y="0"/>
                </a:moveTo>
                <a:lnTo>
                  <a:pt x="2984028" y="0"/>
                </a:lnTo>
                <a:lnTo>
                  <a:pt x="2984028" y="3052714"/>
                </a:lnTo>
                <a:lnTo>
                  <a:pt x="0" y="305271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GB"/>
          </a:p>
        </p:txBody>
      </p:sp>
      <p:sp>
        <p:nvSpPr>
          <p:cNvPr id="13" name="Freeform 13"/>
          <p:cNvSpPr/>
          <p:nvPr/>
        </p:nvSpPr>
        <p:spPr>
          <a:xfrm>
            <a:off x="12441385" y="9059751"/>
            <a:ext cx="4552716" cy="951932"/>
          </a:xfrm>
          <a:custGeom>
            <a:avLst/>
            <a:gdLst/>
            <a:ahLst/>
            <a:cxnLst/>
            <a:rect l="l" t="t" r="r" b="b"/>
            <a:pathLst>
              <a:path w="4552716" h="951932">
                <a:moveTo>
                  <a:pt x="0" y="0"/>
                </a:moveTo>
                <a:lnTo>
                  <a:pt x="4552717" y="0"/>
                </a:lnTo>
                <a:lnTo>
                  <a:pt x="4552717" y="951932"/>
                </a:lnTo>
                <a:lnTo>
                  <a:pt x="0" y="951932"/>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GB"/>
          </a:p>
        </p:txBody>
      </p:sp>
      <p:sp>
        <p:nvSpPr>
          <p:cNvPr id="14" name="Freeform 14"/>
          <p:cNvSpPr/>
          <p:nvPr/>
        </p:nvSpPr>
        <p:spPr>
          <a:xfrm rot="-10800000">
            <a:off x="1606641" y="-1767742"/>
            <a:ext cx="3007901" cy="2639433"/>
          </a:xfrm>
          <a:custGeom>
            <a:avLst/>
            <a:gdLst/>
            <a:ahLst/>
            <a:cxnLst/>
            <a:rect l="l" t="t" r="r" b="b"/>
            <a:pathLst>
              <a:path w="3007901" h="2639433">
                <a:moveTo>
                  <a:pt x="0" y="0"/>
                </a:moveTo>
                <a:lnTo>
                  <a:pt x="3007900" y="0"/>
                </a:lnTo>
                <a:lnTo>
                  <a:pt x="3007900" y="2639433"/>
                </a:lnTo>
                <a:lnTo>
                  <a:pt x="0" y="2639433"/>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GB"/>
          </a:p>
        </p:txBody>
      </p:sp>
      <p:sp>
        <p:nvSpPr>
          <p:cNvPr id="15" name="Freeform 15"/>
          <p:cNvSpPr/>
          <p:nvPr/>
        </p:nvSpPr>
        <p:spPr>
          <a:xfrm>
            <a:off x="15958209" y="-1286324"/>
            <a:ext cx="2984027" cy="3052713"/>
          </a:xfrm>
          <a:custGeom>
            <a:avLst/>
            <a:gdLst/>
            <a:ahLst/>
            <a:cxnLst/>
            <a:rect l="l" t="t" r="r" b="b"/>
            <a:pathLst>
              <a:path w="2984027" h="3052713">
                <a:moveTo>
                  <a:pt x="0" y="0"/>
                </a:moveTo>
                <a:lnTo>
                  <a:pt x="2984027" y="0"/>
                </a:lnTo>
                <a:lnTo>
                  <a:pt x="2984027" y="3052713"/>
                </a:lnTo>
                <a:lnTo>
                  <a:pt x="0" y="3052713"/>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GB"/>
          </a:p>
        </p:txBody>
      </p:sp>
      <p:sp>
        <p:nvSpPr>
          <p:cNvPr id="16" name="Freeform 16"/>
          <p:cNvSpPr/>
          <p:nvPr/>
        </p:nvSpPr>
        <p:spPr>
          <a:xfrm>
            <a:off x="-1112048" y="3918737"/>
            <a:ext cx="1869100" cy="2848152"/>
          </a:xfrm>
          <a:custGeom>
            <a:avLst/>
            <a:gdLst/>
            <a:ahLst/>
            <a:cxnLst/>
            <a:rect l="l" t="t" r="r" b="b"/>
            <a:pathLst>
              <a:path w="1869100" h="2848152">
                <a:moveTo>
                  <a:pt x="0" y="0"/>
                </a:moveTo>
                <a:lnTo>
                  <a:pt x="1869100" y="0"/>
                </a:lnTo>
                <a:lnTo>
                  <a:pt x="1869100" y="2848152"/>
                </a:lnTo>
                <a:lnTo>
                  <a:pt x="0" y="2848152"/>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GB"/>
          </a:p>
        </p:txBody>
      </p:sp>
      <p:sp>
        <p:nvSpPr>
          <p:cNvPr id="17" name="Freeform 17"/>
          <p:cNvSpPr/>
          <p:nvPr/>
        </p:nvSpPr>
        <p:spPr>
          <a:xfrm>
            <a:off x="11553284" y="-2145777"/>
            <a:ext cx="3662926" cy="3369892"/>
          </a:xfrm>
          <a:custGeom>
            <a:avLst/>
            <a:gdLst/>
            <a:ahLst/>
            <a:cxnLst/>
            <a:rect l="l" t="t" r="r" b="b"/>
            <a:pathLst>
              <a:path w="3662926" h="3369892">
                <a:moveTo>
                  <a:pt x="0" y="0"/>
                </a:moveTo>
                <a:lnTo>
                  <a:pt x="3662926" y="0"/>
                </a:lnTo>
                <a:lnTo>
                  <a:pt x="3662926" y="3369893"/>
                </a:lnTo>
                <a:lnTo>
                  <a:pt x="0" y="3369893"/>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GB"/>
          </a:p>
        </p:txBody>
      </p:sp>
      <p:sp>
        <p:nvSpPr>
          <p:cNvPr id="18" name="TextBox 18"/>
          <p:cNvSpPr txBox="1"/>
          <p:nvPr/>
        </p:nvSpPr>
        <p:spPr>
          <a:xfrm>
            <a:off x="5411933" y="3659508"/>
            <a:ext cx="7464135" cy="3085460"/>
          </a:xfrm>
          <a:prstGeom prst="rect">
            <a:avLst/>
          </a:prstGeom>
        </p:spPr>
        <p:txBody>
          <a:bodyPr lIns="0" tIns="0" rIns="0" bIns="0" rtlCol="0" anchor="t">
            <a:spAutoFit/>
          </a:bodyPr>
          <a:lstStyle/>
          <a:p>
            <a:pPr algn="ctr">
              <a:lnSpc>
                <a:spcPts val="11879"/>
              </a:lnSpc>
            </a:pPr>
            <a:r>
              <a:rPr lang="en-US" sz="10999" dirty="0">
                <a:solidFill>
                  <a:srgbClr val="303030"/>
                </a:solidFill>
                <a:latin typeface="Bobby Jones Soft"/>
              </a:rPr>
              <a:t>Evaluation findings</a:t>
            </a:r>
          </a:p>
        </p:txBody>
      </p:sp>
      <p:sp>
        <p:nvSpPr>
          <p:cNvPr id="19" name="Freeform 19"/>
          <p:cNvSpPr/>
          <p:nvPr/>
        </p:nvSpPr>
        <p:spPr>
          <a:xfrm>
            <a:off x="5993707" y="314920"/>
            <a:ext cx="3536747" cy="713780"/>
          </a:xfrm>
          <a:custGeom>
            <a:avLst/>
            <a:gdLst/>
            <a:ahLst/>
            <a:cxnLst/>
            <a:rect l="l" t="t" r="r" b="b"/>
            <a:pathLst>
              <a:path w="3536747" h="713780">
                <a:moveTo>
                  <a:pt x="0" y="0"/>
                </a:moveTo>
                <a:lnTo>
                  <a:pt x="3536747" y="0"/>
                </a:lnTo>
                <a:lnTo>
                  <a:pt x="3536747" y="713780"/>
                </a:lnTo>
                <a:lnTo>
                  <a:pt x="0" y="713780"/>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en-GB"/>
          </a:p>
        </p:txBody>
      </p:sp>
      <p:sp>
        <p:nvSpPr>
          <p:cNvPr id="20" name="Freeform 20"/>
          <p:cNvSpPr/>
          <p:nvPr/>
        </p:nvSpPr>
        <p:spPr>
          <a:xfrm>
            <a:off x="13605569" y="6008904"/>
            <a:ext cx="1025868" cy="1515972"/>
          </a:xfrm>
          <a:custGeom>
            <a:avLst/>
            <a:gdLst/>
            <a:ahLst/>
            <a:cxnLst/>
            <a:rect l="l" t="t" r="r" b="b"/>
            <a:pathLst>
              <a:path w="1025868" h="1515972">
                <a:moveTo>
                  <a:pt x="0" y="0"/>
                </a:moveTo>
                <a:lnTo>
                  <a:pt x="1025868" y="0"/>
                </a:lnTo>
                <a:lnTo>
                  <a:pt x="1025868" y="1515971"/>
                </a:lnTo>
                <a:lnTo>
                  <a:pt x="0" y="1515971"/>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en-GB"/>
          </a:p>
        </p:txBody>
      </p:sp>
    </p:spTree>
    <p:extLst>
      <p:ext uri="{BB962C8B-B14F-4D97-AF65-F5344CB8AC3E}">
        <p14:creationId xmlns:p14="http://schemas.microsoft.com/office/powerpoint/2010/main" val="342073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010774" y="-140810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0000"/>
            </a:blip>
            <a:stretch>
              <a:fillRect t="-9259" b="-9259"/>
            </a:stretch>
          </a:blipFill>
        </p:spPr>
        <p:txBody>
          <a:bodyPr/>
          <a:lstStyle/>
          <a:p>
            <a:endParaRPr lang="en-GB"/>
          </a:p>
        </p:txBody>
      </p:sp>
      <p:sp>
        <p:nvSpPr>
          <p:cNvPr id="3" name="Freeform 3"/>
          <p:cNvSpPr/>
          <p:nvPr/>
        </p:nvSpPr>
        <p:spPr>
          <a:xfrm>
            <a:off x="-1247658" y="8951076"/>
            <a:ext cx="4552716" cy="951932"/>
          </a:xfrm>
          <a:custGeom>
            <a:avLst/>
            <a:gdLst/>
            <a:ahLst/>
            <a:cxnLst/>
            <a:rect l="l" t="t" r="r" b="b"/>
            <a:pathLst>
              <a:path w="4552716" h="951932">
                <a:moveTo>
                  <a:pt x="0" y="0"/>
                </a:moveTo>
                <a:lnTo>
                  <a:pt x="4552716" y="0"/>
                </a:lnTo>
                <a:lnTo>
                  <a:pt x="4552716" y="951932"/>
                </a:lnTo>
                <a:lnTo>
                  <a:pt x="0" y="9519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rot="-5400000">
            <a:off x="17075066" y="2734507"/>
            <a:ext cx="3007901" cy="2639433"/>
          </a:xfrm>
          <a:custGeom>
            <a:avLst/>
            <a:gdLst/>
            <a:ahLst/>
            <a:cxnLst/>
            <a:rect l="l" t="t" r="r" b="b"/>
            <a:pathLst>
              <a:path w="3007901" h="2639433">
                <a:moveTo>
                  <a:pt x="0" y="0"/>
                </a:moveTo>
                <a:lnTo>
                  <a:pt x="3007901" y="0"/>
                </a:lnTo>
                <a:lnTo>
                  <a:pt x="3007901" y="2639433"/>
                </a:lnTo>
                <a:lnTo>
                  <a:pt x="0" y="26394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15653530" y="-1851199"/>
            <a:ext cx="3211541" cy="3285464"/>
          </a:xfrm>
          <a:custGeom>
            <a:avLst/>
            <a:gdLst/>
            <a:ahLst/>
            <a:cxnLst/>
            <a:rect l="l" t="t" r="r" b="b"/>
            <a:pathLst>
              <a:path w="3211541" h="3285464">
                <a:moveTo>
                  <a:pt x="0" y="0"/>
                </a:moveTo>
                <a:lnTo>
                  <a:pt x="3211540" y="0"/>
                </a:lnTo>
                <a:lnTo>
                  <a:pt x="3211540" y="3285464"/>
                </a:lnTo>
                <a:lnTo>
                  <a:pt x="0" y="32854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Freeform 6"/>
          <p:cNvSpPr/>
          <p:nvPr/>
        </p:nvSpPr>
        <p:spPr>
          <a:xfrm>
            <a:off x="10880149" y="9258300"/>
            <a:ext cx="3961336" cy="3644429"/>
          </a:xfrm>
          <a:custGeom>
            <a:avLst/>
            <a:gdLst/>
            <a:ahLst/>
            <a:cxnLst/>
            <a:rect l="l" t="t" r="r" b="b"/>
            <a:pathLst>
              <a:path w="3961336" h="3644429">
                <a:moveTo>
                  <a:pt x="0" y="0"/>
                </a:moveTo>
                <a:lnTo>
                  <a:pt x="3961336" y="0"/>
                </a:lnTo>
                <a:lnTo>
                  <a:pt x="3961336" y="3644429"/>
                </a:lnTo>
                <a:lnTo>
                  <a:pt x="0" y="36444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7" name="Freeform 7"/>
          <p:cNvSpPr/>
          <p:nvPr/>
        </p:nvSpPr>
        <p:spPr>
          <a:xfrm>
            <a:off x="11256597" y="454272"/>
            <a:ext cx="3208440" cy="647522"/>
          </a:xfrm>
          <a:custGeom>
            <a:avLst/>
            <a:gdLst/>
            <a:ahLst/>
            <a:cxnLst/>
            <a:rect l="l" t="t" r="r" b="b"/>
            <a:pathLst>
              <a:path w="3208440" h="647522">
                <a:moveTo>
                  <a:pt x="0" y="0"/>
                </a:moveTo>
                <a:lnTo>
                  <a:pt x="3208440" y="0"/>
                </a:lnTo>
                <a:lnTo>
                  <a:pt x="3208440" y="647521"/>
                </a:lnTo>
                <a:lnTo>
                  <a:pt x="0" y="64752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8" name="Freeform 8"/>
          <p:cNvSpPr/>
          <p:nvPr/>
        </p:nvSpPr>
        <p:spPr>
          <a:xfrm>
            <a:off x="6146757" y="9258300"/>
            <a:ext cx="3211541" cy="3285464"/>
          </a:xfrm>
          <a:custGeom>
            <a:avLst/>
            <a:gdLst/>
            <a:ahLst/>
            <a:cxnLst/>
            <a:rect l="l" t="t" r="r" b="b"/>
            <a:pathLst>
              <a:path w="3211541" h="3285464">
                <a:moveTo>
                  <a:pt x="0" y="0"/>
                </a:moveTo>
                <a:lnTo>
                  <a:pt x="3211541" y="0"/>
                </a:lnTo>
                <a:lnTo>
                  <a:pt x="3211541" y="3285464"/>
                </a:lnTo>
                <a:lnTo>
                  <a:pt x="0" y="32854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p:nvPr/>
        </p:nvSpPr>
        <p:spPr>
          <a:xfrm>
            <a:off x="15996454" y="8318627"/>
            <a:ext cx="2868616" cy="2582405"/>
          </a:xfrm>
          <a:custGeom>
            <a:avLst/>
            <a:gdLst/>
            <a:ahLst/>
            <a:cxnLst/>
            <a:rect l="l" t="t" r="r" b="b"/>
            <a:pathLst>
              <a:path w="2868616" h="2582405">
                <a:moveTo>
                  <a:pt x="0" y="0"/>
                </a:moveTo>
                <a:lnTo>
                  <a:pt x="2868616" y="0"/>
                </a:lnTo>
                <a:lnTo>
                  <a:pt x="2868616" y="2582405"/>
                </a:lnTo>
                <a:lnTo>
                  <a:pt x="0" y="258240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0" name="Freeform 10"/>
          <p:cNvSpPr/>
          <p:nvPr/>
        </p:nvSpPr>
        <p:spPr>
          <a:xfrm>
            <a:off x="3594959" y="-1237622"/>
            <a:ext cx="2551798" cy="2475244"/>
          </a:xfrm>
          <a:custGeom>
            <a:avLst/>
            <a:gdLst/>
            <a:ahLst/>
            <a:cxnLst/>
            <a:rect l="l" t="t" r="r" b="b"/>
            <a:pathLst>
              <a:path w="2551798" h="2475244">
                <a:moveTo>
                  <a:pt x="0" y="0"/>
                </a:moveTo>
                <a:lnTo>
                  <a:pt x="2551798" y="0"/>
                </a:lnTo>
                <a:lnTo>
                  <a:pt x="2551798" y="2475244"/>
                </a:lnTo>
                <a:lnTo>
                  <a:pt x="0" y="24752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1" name="Freeform 11"/>
          <p:cNvSpPr/>
          <p:nvPr/>
        </p:nvSpPr>
        <p:spPr>
          <a:xfrm>
            <a:off x="7970146" y="-835982"/>
            <a:ext cx="1222977" cy="1753372"/>
          </a:xfrm>
          <a:custGeom>
            <a:avLst/>
            <a:gdLst/>
            <a:ahLst/>
            <a:cxnLst/>
            <a:rect l="l" t="t" r="r" b="b"/>
            <a:pathLst>
              <a:path w="1222977" h="1753372">
                <a:moveTo>
                  <a:pt x="0" y="0"/>
                </a:moveTo>
                <a:lnTo>
                  <a:pt x="1222977" y="0"/>
                </a:lnTo>
                <a:lnTo>
                  <a:pt x="1222977" y="1753373"/>
                </a:lnTo>
                <a:lnTo>
                  <a:pt x="0" y="175337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2" name="Freeform 12"/>
          <p:cNvSpPr/>
          <p:nvPr/>
        </p:nvSpPr>
        <p:spPr>
          <a:xfrm>
            <a:off x="306083" y="-262531"/>
            <a:ext cx="973602" cy="2728649"/>
          </a:xfrm>
          <a:custGeom>
            <a:avLst/>
            <a:gdLst/>
            <a:ahLst/>
            <a:cxnLst/>
            <a:rect l="l" t="t" r="r" b="b"/>
            <a:pathLst>
              <a:path w="973602" h="2728649">
                <a:moveTo>
                  <a:pt x="0" y="0"/>
                </a:moveTo>
                <a:lnTo>
                  <a:pt x="973602" y="0"/>
                </a:lnTo>
                <a:lnTo>
                  <a:pt x="973602" y="2728649"/>
                </a:lnTo>
                <a:lnTo>
                  <a:pt x="0" y="272864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GB"/>
          </a:p>
        </p:txBody>
      </p:sp>
      <p:sp>
        <p:nvSpPr>
          <p:cNvPr id="14" name="TextBox 14"/>
          <p:cNvSpPr txBox="1"/>
          <p:nvPr/>
        </p:nvSpPr>
        <p:spPr>
          <a:xfrm>
            <a:off x="1504950" y="2412587"/>
            <a:ext cx="10306050" cy="995016"/>
          </a:xfrm>
          <a:prstGeom prst="rect">
            <a:avLst/>
          </a:prstGeom>
        </p:spPr>
        <p:txBody>
          <a:bodyPr wrap="square" lIns="0" tIns="0" rIns="0" bIns="0" rtlCol="0" anchor="t">
            <a:spAutoFit/>
          </a:bodyPr>
          <a:lstStyle/>
          <a:p>
            <a:pPr>
              <a:lnSpc>
                <a:spcPts val="7560"/>
              </a:lnSpc>
            </a:pPr>
            <a:r>
              <a:rPr lang="en-US" sz="7000" dirty="0">
                <a:solidFill>
                  <a:srgbClr val="303030"/>
                </a:solidFill>
                <a:latin typeface="Bobby Jones Soft"/>
              </a:rPr>
              <a:t>Analysis of findings </a:t>
            </a:r>
          </a:p>
        </p:txBody>
      </p:sp>
      <p:sp>
        <p:nvSpPr>
          <p:cNvPr id="15" name="TextBox 15"/>
          <p:cNvSpPr txBox="1"/>
          <p:nvPr/>
        </p:nvSpPr>
        <p:spPr>
          <a:xfrm>
            <a:off x="1504950" y="4400818"/>
            <a:ext cx="15106650" cy="5287730"/>
          </a:xfrm>
          <a:prstGeom prst="rect">
            <a:avLst/>
          </a:prstGeom>
        </p:spPr>
        <p:txBody>
          <a:bodyPr wrap="square" lIns="0" tIns="0" rIns="0" bIns="0" rtlCol="0" anchor="t">
            <a:spAutoFit/>
          </a:bodyPr>
          <a:lstStyle/>
          <a:p>
            <a:pPr marL="0" lvl="0" indent="0">
              <a:lnSpc>
                <a:spcPts val="2295"/>
              </a:lnSpc>
              <a:spcBef>
                <a:spcPct val="0"/>
              </a:spcBef>
            </a:pPr>
            <a:r>
              <a:rPr lang="en-US" sz="3200" b="1" spc="102" dirty="0">
                <a:solidFill>
                  <a:srgbClr val="303030"/>
                </a:solidFill>
                <a:latin typeface="Quicksand Semi-Bold"/>
              </a:rPr>
              <a:t>48%</a:t>
            </a:r>
            <a:r>
              <a:rPr lang="en-US" sz="3200" b="1" u="none" spc="102" dirty="0">
                <a:solidFill>
                  <a:srgbClr val="303030"/>
                </a:solidFill>
                <a:latin typeface="Quicksand Semi-Bold"/>
              </a:rPr>
              <a:t> schools have a detailed and shared vision for their school which includes SEND</a:t>
            </a:r>
            <a:br>
              <a:rPr lang="en-US" sz="3200" b="1" u="none" spc="102" dirty="0">
                <a:solidFill>
                  <a:srgbClr val="303030"/>
                </a:solidFill>
                <a:latin typeface="Quicksand Semi-Bold"/>
              </a:rPr>
            </a:br>
            <a:br>
              <a:rPr lang="en-US" sz="3200" b="1" u="none" spc="102" dirty="0">
                <a:solidFill>
                  <a:srgbClr val="303030"/>
                </a:solidFill>
                <a:latin typeface="Quicksand Semi-Bold"/>
              </a:rPr>
            </a:br>
            <a:r>
              <a:rPr lang="en-US" sz="3200" b="1" u="none" spc="102" dirty="0">
                <a:solidFill>
                  <a:srgbClr val="303030"/>
                </a:solidFill>
                <a:latin typeface="Quicksand Semi-Bold"/>
              </a:rPr>
              <a:t>33% of SENCO’s have the relevant experience and qualifications for the post</a:t>
            </a:r>
            <a:br>
              <a:rPr lang="en-US" sz="3200" b="1" u="none" spc="102" dirty="0">
                <a:solidFill>
                  <a:srgbClr val="303030"/>
                </a:solidFill>
                <a:latin typeface="Quicksand Semi-Bold"/>
              </a:rPr>
            </a:br>
            <a:r>
              <a:rPr lang="en-US" sz="3200" b="1" u="none" spc="102" dirty="0">
                <a:solidFill>
                  <a:srgbClr val="303030"/>
                </a:solidFill>
                <a:latin typeface="Quicksand Semi-Bold"/>
              </a:rPr>
              <a:t> </a:t>
            </a:r>
            <a:br>
              <a:rPr lang="en-US" sz="3200" b="1" u="none" spc="102" dirty="0">
                <a:solidFill>
                  <a:srgbClr val="303030"/>
                </a:solidFill>
                <a:latin typeface="Quicksand Semi-Bold"/>
              </a:rPr>
            </a:br>
            <a:r>
              <a:rPr lang="en-US" sz="3200" b="1" u="none" spc="102" dirty="0">
                <a:solidFill>
                  <a:srgbClr val="303030"/>
                </a:solidFill>
                <a:latin typeface="Quicksand Semi-Bold"/>
              </a:rPr>
              <a:t>in 2 out of every 3 schools, SEND is seen as “everyone's responsibility” </a:t>
            </a:r>
            <a:br>
              <a:rPr lang="en-US" sz="3200" b="1" u="none" spc="102" dirty="0">
                <a:solidFill>
                  <a:srgbClr val="303030"/>
                </a:solidFill>
                <a:latin typeface="Quicksand Semi-Bold"/>
              </a:rPr>
            </a:br>
            <a:br>
              <a:rPr lang="en-US" sz="3200" b="1" u="none" spc="102" dirty="0">
                <a:solidFill>
                  <a:srgbClr val="303030"/>
                </a:solidFill>
                <a:latin typeface="Quicksand Semi-Bold"/>
              </a:rPr>
            </a:br>
            <a:endParaRPr lang="en-US" sz="3200" b="1" u="none" spc="102" dirty="0">
              <a:solidFill>
                <a:srgbClr val="303030"/>
              </a:solidFill>
              <a:latin typeface="Quicksand Semi-Bold"/>
            </a:endParaRPr>
          </a:p>
          <a:p>
            <a:pPr marL="0" lvl="0" indent="0">
              <a:lnSpc>
                <a:spcPts val="2295"/>
              </a:lnSpc>
              <a:spcBef>
                <a:spcPct val="0"/>
              </a:spcBef>
            </a:pPr>
            <a:r>
              <a:rPr lang="en-US" sz="3200" b="1" u="none" spc="102" dirty="0">
                <a:solidFill>
                  <a:srgbClr val="303030"/>
                </a:solidFill>
                <a:latin typeface="Quicksand Semi-Bold"/>
              </a:rPr>
              <a:t>In 25% of schools the SEND governor has </a:t>
            </a:r>
            <a:r>
              <a:rPr lang="en-US" sz="3200" b="1" spc="102" dirty="0">
                <a:solidFill>
                  <a:srgbClr val="303030"/>
                </a:solidFill>
                <a:latin typeface="Quicksand Semi-Bold"/>
              </a:rPr>
              <a:t>detailed oversight of the schools' support for children with SEND</a:t>
            </a:r>
          </a:p>
          <a:p>
            <a:pPr marL="0" lvl="0" indent="0">
              <a:lnSpc>
                <a:spcPts val="2295"/>
              </a:lnSpc>
              <a:spcBef>
                <a:spcPct val="0"/>
              </a:spcBef>
            </a:pPr>
            <a:endParaRPr lang="en-US" sz="3200" b="1" spc="102" dirty="0">
              <a:solidFill>
                <a:srgbClr val="303030"/>
              </a:solidFill>
              <a:latin typeface="Quicksand Semi-Bold"/>
            </a:endParaRPr>
          </a:p>
          <a:p>
            <a:pPr marL="0" lvl="0" indent="0">
              <a:lnSpc>
                <a:spcPts val="2295"/>
              </a:lnSpc>
              <a:spcBef>
                <a:spcPct val="0"/>
              </a:spcBef>
            </a:pPr>
            <a:r>
              <a:rPr lang="en-US" sz="3200" b="1" spc="102" dirty="0">
                <a:solidFill>
                  <a:srgbClr val="303030"/>
                </a:solidFill>
                <a:latin typeface="Quicksand Semi-Bold"/>
              </a:rPr>
              <a:t>In 77% of schools, further work should be undertaken to ensure SEND support strategies are embedded in the curriculum </a:t>
            </a:r>
            <a:br>
              <a:rPr lang="en-US" sz="3200" b="1" spc="102" dirty="0">
                <a:solidFill>
                  <a:srgbClr val="303030"/>
                </a:solidFill>
                <a:latin typeface="Quicksand Semi-Bold"/>
              </a:rPr>
            </a:br>
            <a:br>
              <a:rPr lang="en-US" sz="3200" b="1" spc="102" dirty="0">
                <a:solidFill>
                  <a:srgbClr val="303030"/>
                </a:solidFill>
                <a:latin typeface="Quicksand Semi-Bold"/>
              </a:rPr>
            </a:br>
            <a:r>
              <a:rPr lang="en-US" sz="3200" b="1" spc="102" dirty="0">
                <a:solidFill>
                  <a:srgbClr val="303030"/>
                </a:solidFill>
                <a:latin typeface="Quicksand Semi-Bold"/>
              </a:rPr>
              <a:t>20% of schools have SENCO’s as part of their senior leadership team</a:t>
            </a:r>
            <a:br>
              <a:rPr lang="en-US" sz="1700" b="1" spc="102" dirty="0">
                <a:solidFill>
                  <a:srgbClr val="303030"/>
                </a:solidFill>
                <a:latin typeface="Quicksand Semi-Bold"/>
              </a:rPr>
            </a:br>
            <a:br>
              <a:rPr lang="en-US" sz="1700" b="1" u="none" spc="102" dirty="0">
                <a:solidFill>
                  <a:srgbClr val="303030"/>
                </a:solidFill>
                <a:latin typeface="Quicksand Semi-Bold"/>
              </a:rPr>
            </a:br>
            <a:endParaRPr lang="en-US" sz="1700" b="1" u="none" spc="102" dirty="0">
              <a:solidFill>
                <a:srgbClr val="303030"/>
              </a:solidFill>
              <a:latin typeface="Quicksand Semi-Bold"/>
            </a:endParaRPr>
          </a:p>
        </p:txBody>
      </p:sp>
      <p:sp>
        <p:nvSpPr>
          <p:cNvPr id="16" name="TextBox 16"/>
          <p:cNvSpPr txBox="1"/>
          <p:nvPr/>
        </p:nvSpPr>
        <p:spPr>
          <a:xfrm>
            <a:off x="1504950" y="3284632"/>
            <a:ext cx="8536960" cy="667812"/>
          </a:xfrm>
          <a:prstGeom prst="rect">
            <a:avLst/>
          </a:prstGeom>
        </p:spPr>
        <p:txBody>
          <a:bodyPr wrap="square" lIns="0" tIns="0" rIns="0" bIns="0" rtlCol="0" anchor="t">
            <a:spAutoFit/>
          </a:bodyPr>
          <a:lstStyle/>
          <a:p>
            <a:pPr>
              <a:lnSpc>
                <a:spcPts val="5076"/>
              </a:lnSpc>
            </a:pPr>
            <a:r>
              <a:rPr lang="en-US" sz="4700" dirty="0">
                <a:solidFill>
                  <a:srgbClr val="303030"/>
                </a:solidFill>
                <a:latin typeface="Bobby Jones Soft"/>
              </a:rPr>
              <a:t>Theme 1- intent &amp; implementation </a:t>
            </a:r>
          </a:p>
        </p:txBody>
      </p:sp>
    </p:spTree>
    <p:extLst>
      <p:ext uri="{BB962C8B-B14F-4D97-AF65-F5344CB8AC3E}">
        <p14:creationId xmlns:p14="http://schemas.microsoft.com/office/powerpoint/2010/main" val="1099731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010774" y="-140810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0000"/>
            </a:blip>
            <a:stretch>
              <a:fillRect t="-9259" b="-9259"/>
            </a:stretch>
          </a:blipFill>
        </p:spPr>
        <p:txBody>
          <a:bodyPr/>
          <a:lstStyle/>
          <a:p>
            <a:endParaRPr lang="en-GB"/>
          </a:p>
        </p:txBody>
      </p:sp>
      <p:sp>
        <p:nvSpPr>
          <p:cNvPr id="3" name="Freeform 3"/>
          <p:cNvSpPr/>
          <p:nvPr/>
        </p:nvSpPr>
        <p:spPr>
          <a:xfrm>
            <a:off x="-1247658" y="8951076"/>
            <a:ext cx="4552716" cy="951932"/>
          </a:xfrm>
          <a:custGeom>
            <a:avLst/>
            <a:gdLst/>
            <a:ahLst/>
            <a:cxnLst/>
            <a:rect l="l" t="t" r="r" b="b"/>
            <a:pathLst>
              <a:path w="4552716" h="951932">
                <a:moveTo>
                  <a:pt x="0" y="0"/>
                </a:moveTo>
                <a:lnTo>
                  <a:pt x="4552716" y="0"/>
                </a:lnTo>
                <a:lnTo>
                  <a:pt x="4552716" y="951932"/>
                </a:lnTo>
                <a:lnTo>
                  <a:pt x="0" y="9519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rot="-5400000">
            <a:off x="17075066" y="2734507"/>
            <a:ext cx="3007901" cy="2639433"/>
          </a:xfrm>
          <a:custGeom>
            <a:avLst/>
            <a:gdLst/>
            <a:ahLst/>
            <a:cxnLst/>
            <a:rect l="l" t="t" r="r" b="b"/>
            <a:pathLst>
              <a:path w="3007901" h="2639433">
                <a:moveTo>
                  <a:pt x="0" y="0"/>
                </a:moveTo>
                <a:lnTo>
                  <a:pt x="3007901" y="0"/>
                </a:lnTo>
                <a:lnTo>
                  <a:pt x="3007901" y="2639433"/>
                </a:lnTo>
                <a:lnTo>
                  <a:pt x="0" y="26394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15653530" y="-1851199"/>
            <a:ext cx="3211541" cy="3285464"/>
          </a:xfrm>
          <a:custGeom>
            <a:avLst/>
            <a:gdLst/>
            <a:ahLst/>
            <a:cxnLst/>
            <a:rect l="l" t="t" r="r" b="b"/>
            <a:pathLst>
              <a:path w="3211541" h="3285464">
                <a:moveTo>
                  <a:pt x="0" y="0"/>
                </a:moveTo>
                <a:lnTo>
                  <a:pt x="3211540" y="0"/>
                </a:lnTo>
                <a:lnTo>
                  <a:pt x="3211540" y="3285464"/>
                </a:lnTo>
                <a:lnTo>
                  <a:pt x="0" y="32854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Freeform 6"/>
          <p:cNvSpPr/>
          <p:nvPr/>
        </p:nvSpPr>
        <p:spPr>
          <a:xfrm>
            <a:off x="10880149" y="9258300"/>
            <a:ext cx="3961336" cy="3644429"/>
          </a:xfrm>
          <a:custGeom>
            <a:avLst/>
            <a:gdLst/>
            <a:ahLst/>
            <a:cxnLst/>
            <a:rect l="l" t="t" r="r" b="b"/>
            <a:pathLst>
              <a:path w="3961336" h="3644429">
                <a:moveTo>
                  <a:pt x="0" y="0"/>
                </a:moveTo>
                <a:lnTo>
                  <a:pt x="3961336" y="0"/>
                </a:lnTo>
                <a:lnTo>
                  <a:pt x="3961336" y="3644429"/>
                </a:lnTo>
                <a:lnTo>
                  <a:pt x="0" y="36444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7" name="Freeform 7"/>
          <p:cNvSpPr/>
          <p:nvPr/>
        </p:nvSpPr>
        <p:spPr>
          <a:xfrm>
            <a:off x="11256597" y="454272"/>
            <a:ext cx="3208440" cy="647522"/>
          </a:xfrm>
          <a:custGeom>
            <a:avLst/>
            <a:gdLst/>
            <a:ahLst/>
            <a:cxnLst/>
            <a:rect l="l" t="t" r="r" b="b"/>
            <a:pathLst>
              <a:path w="3208440" h="647522">
                <a:moveTo>
                  <a:pt x="0" y="0"/>
                </a:moveTo>
                <a:lnTo>
                  <a:pt x="3208440" y="0"/>
                </a:lnTo>
                <a:lnTo>
                  <a:pt x="3208440" y="647521"/>
                </a:lnTo>
                <a:lnTo>
                  <a:pt x="0" y="64752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8" name="Freeform 8"/>
          <p:cNvSpPr/>
          <p:nvPr/>
        </p:nvSpPr>
        <p:spPr>
          <a:xfrm>
            <a:off x="6146757" y="9258300"/>
            <a:ext cx="3211541" cy="3285464"/>
          </a:xfrm>
          <a:custGeom>
            <a:avLst/>
            <a:gdLst/>
            <a:ahLst/>
            <a:cxnLst/>
            <a:rect l="l" t="t" r="r" b="b"/>
            <a:pathLst>
              <a:path w="3211541" h="3285464">
                <a:moveTo>
                  <a:pt x="0" y="0"/>
                </a:moveTo>
                <a:lnTo>
                  <a:pt x="3211541" y="0"/>
                </a:lnTo>
                <a:lnTo>
                  <a:pt x="3211541" y="3285464"/>
                </a:lnTo>
                <a:lnTo>
                  <a:pt x="0" y="32854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p:nvPr/>
        </p:nvSpPr>
        <p:spPr>
          <a:xfrm>
            <a:off x="15996454" y="8318627"/>
            <a:ext cx="2868616" cy="2582405"/>
          </a:xfrm>
          <a:custGeom>
            <a:avLst/>
            <a:gdLst/>
            <a:ahLst/>
            <a:cxnLst/>
            <a:rect l="l" t="t" r="r" b="b"/>
            <a:pathLst>
              <a:path w="2868616" h="2582405">
                <a:moveTo>
                  <a:pt x="0" y="0"/>
                </a:moveTo>
                <a:lnTo>
                  <a:pt x="2868616" y="0"/>
                </a:lnTo>
                <a:lnTo>
                  <a:pt x="2868616" y="2582405"/>
                </a:lnTo>
                <a:lnTo>
                  <a:pt x="0" y="258240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0" name="Freeform 10"/>
          <p:cNvSpPr/>
          <p:nvPr/>
        </p:nvSpPr>
        <p:spPr>
          <a:xfrm>
            <a:off x="3594959" y="-1237622"/>
            <a:ext cx="2551798" cy="2475244"/>
          </a:xfrm>
          <a:custGeom>
            <a:avLst/>
            <a:gdLst/>
            <a:ahLst/>
            <a:cxnLst/>
            <a:rect l="l" t="t" r="r" b="b"/>
            <a:pathLst>
              <a:path w="2551798" h="2475244">
                <a:moveTo>
                  <a:pt x="0" y="0"/>
                </a:moveTo>
                <a:lnTo>
                  <a:pt x="2551798" y="0"/>
                </a:lnTo>
                <a:lnTo>
                  <a:pt x="2551798" y="2475244"/>
                </a:lnTo>
                <a:lnTo>
                  <a:pt x="0" y="24752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1" name="Freeform 11"/>
          <p:cNvSpPr/>
          <p:nvPr/>
        </p:nvSpPr>
        <p:spPr>
          <a:xfrm>
            <a:off x="7970146" y="-835982"/>
            <a:ext cx="1222977" cy="1753372"/>
          </a:xfrm>
          <a:custGeom>
            <a:avLst/>
            <a:gdLst/>
            <a:ahLst/>
            <a:cxnLst/>
            <a:rect l="l" t="t" r="r" b="b"/>
            <a:pathLst>
              <a:path w="1222977" h="1753372">
                <a:moveTo>
                  <a:pt x="0" y="0"/>
                </a:moveTo>
                <a:lnTo>
                  <a:pt x="1222977" y="0"/>
                </a:lnTo>
                <a:lnTo>
                  <a:pt x="1222977" y="1753373"/>
                </a:lnTo>
                <a:lnTo>
                  <a:pt x="0" y="175337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2" name="Freeform 12"/>
          <p:cNvSpPr/>
          <p:nvPr/>
        </p:nvSpPr>
        <p:spPr>
          <a:xfrm>
            <a:off x="306083" y="-262531"/>
            <a:ext cx="973602" cy="2728649"/>
          </a:xfrm>
          <a:custGeom>
            <a:avLst/>
            <a:gdLst/>
            <a:ahLst/>
            <a:cxnLst/>
            <a:rect l="l" t="t" r="r" b="b"/>
            <a:pathLst>
              <a:path w="973602" h="2728649">
                <a:moveTo>
                  <a:pt x="0" y="0"/>
                </a:moveTo>
                <a:lnTo>
                  <a:pt x="973602" y="0"/>
                </a:lnTo>
                <a:lnTo>
                  <a:pt x="973602" y="2728649"/>
                </a:lnTo>
                <a:lnTo>
                  <a:pt x="0" y="272864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GB"/>
          </a:p>
        </p:txBody>
      </p:sp>
      <p:sp>
        <p:nvSpPr>
          <p:cNvPr id="14" name="TextBox 14"/>
          <p:cNvSpPr txBox="1"/>
          <p:nvPr/>
        </p:nvSpPr>
        <p:spPr>
          <a:xfrm>
            <a:off x="1504950" y="2412587"/>
            <a:ext cx="10306050" cy="995016"/>
          </a:xfrm>
          <a:prstGeom prst="rect">
            <a:avLst/>
          </a:prstGeom>
        </p:spPr>
        <p:txBody>
          <a:bodyPr wrap="square" lIns="0" tIns="0" rIns="0" bIns="0" rtlCol="0" anchor="t">
            <a:spAutoFit/>
          </a:bodyPr>
          <a:lstStyle/>
          <a:p>
            <a:pPr>
              <a:lnSpc>
                <a:spcPts val="7560"/>
              </a:lnSpc>
            </a:pPr>
            <a:r>
              <a:rPr lang="en-US" sz="7000" dirty="0">
                <a:solidFill>
                  <a:srgbClr val="303030"/>
                </a:solidFill>
                <a:latin typeface="Bobby Jones Soft"/>
              </a:rPr>
              <a:t>Analysis of findings </a:t>
            </a:r>
          </a:p>
        </p:txBody>
      </p:sp>
      <p:sp>
        <p:nvSpPr>
          <p:cNvPr id="15" name="TextBox 15"/>
          <p:cNvSpPr txBox="1"/>
          <p:nvPr/>
        </p:nvSpPr>
        <p:spPr>
          <a:xfrm>
            <a:off x="1504950" y="4400818"/>
            <a:ext cx="15106650" cy="4107919"/>
          </a:xfrm>
          <a:prstGeom prst="rect">
            <a:avLst/>
          </a:prstGeom>
        </p:spPr>
        <p:txBody>
          <a:bodyPr wrap="square" lIns="0" tIns="0" rIns="0" bIns="0" rtlCol="0" anchor="t">
            <a:spAutoFit/>
          </a:bodyPr>
          <a:lstStyle/>
          <a:p>
            <a:pPr marL="0" lvl="0" indent="0">
              <a:lnSpc>
                <a:spcPts val="2295"/>
              </a:lnSpc>
              <a:spcBef>
                <a:spcPct val="0"/>
              </a:spcBef>
            </a:pPr>
            <a:r>
              <a:rPr lang="en-US" sz="3200" b="1" spc="102" dirty="0">
                <a:solidFill>
                  <a:srgbClr val="303030"/>
                </a:solidFill>
                <a:latin typeface="Quicksand Semi-Bold"/>
              </a:rPr>
              <a:t>92% of transitions at key points are well planned for children with SEND</a:t>
            </a:r>
            <a:br>
              <a:rPr lang="en-US" sz="3200" b="1" spc="102" dirty="0">
                <a:solidFill>
                  <a:srgbClr val="303030"/>
                </a:solidFill>
                <a:latin typeface="Quicksand Semi-Bold"/>
              </a:rPr>
            </a:br>
            <a:br>
              <a:rPr lang="en-US" sz="3200" b="1" spc="102" dirty="0">
                <a:solidFill>
                  <a:srgbClr val="303030"/>
                </a:solidFill>
                <a:latin typeface="Quicksand Semi-Bold"/>
              </a:rPr>
            </a:br>
            <a:r>
              <a:rPr lang="en-US" sz="3200" b="1" spc="102" dirty="0">
                <a:solidFill>
                  <a:srgbClr val="303030"/>
                </a:solidFill>
                <a:latin typeface="Quicksand Semi-Bold"/>
              </a:rPr>
              <a:t>In all schools, attendance monitoring procedures are good</a:t>
            </a:r>
            <a:br>
              <a:rPr lang="en-US" sz="3200" b="1" spc="102" dirty="0">
                <a:solidFill>
                  <a:srgbClr val="303030"/>
                </a:solidFill>
                <a:latin typeface="Quicksand Semi-Bold"/>
              </a:rPr>
            </a:br>
            <a:br>
              <a:rPr lang="en-US" sz="3200" b="1" spc="102" dirty="0">
                <a:solidFill>
                  <a:srgbClr val="303030"/>
                </a:solidFill>
                <a:latin typeface="Quicksand Semi-Bold"/>
              </a:rPr>
            </a:br>
            <a:r>
              <a:rPr lang="en-US" sz="3200" b="1" spc="102" dirty="0">
                <a:solidFill>
                  <a:srgbClr val="303030"/>
                </a:solidFill>
                <a:latin typeface="Quicksand Semi-Bold"/>
              </a:rPr>
              <a:t>in over 70% of schools, behaviour in class is consistently good &amp; behaviour expectations are understood </a:t>
            </a:r>
            <a:br>
              <a:rPr lang="en-US" sz="3200" b="1" spc="102" dirty="0">
                <a:solidFill>
                  <a:srgbClr val="303030"/>
                </a:solidFill>
                <a:latin typeface="Quicksand Semi-Bold"/>
              </a:rPr>
            </a:br>
            <a:br>
              <a:rPr lang="en-US" sz="3200" b="1" spc="102" dirty="0">
                <a:solidFill>
                  <a:srgbClr val="303030"/>
                </a:solidFill>
                <a:latin typeface="Quicksand Semi-Bold"/>
              </a:rPr>
            </a:br>
            <a:r>
              <a:rPr lang="en-US" sz="3200" b="1" spc="102" dirty="0">
                <a:solidFill>
                  <a:srgbClr val="303030"/>
                </a:solidFill>
                <a:latin typeface="Quicksand Semi-Bold"/>
              </a:rPr>
              <a:t>65% of schools work with children with SEND who are persistently absent from school </a:t>
            </a:r>
            <a:br>
              <a:rPr lang="en-US" sz="3200" b="1" spc="102" dirty="0">
                <a:solidFill>
                  <a:srgbClr val="303030"/>
                </a:solidFill>
                <a:latin typeface="Quicksand Semi-Bold"/>
              </a:rPr>
            </a:br>
            <a:br>
              <a:rPr lang="en-US" sz="3200" b="1" spc="102" dirty="0">
                <a:solidFill>
                  <a:srgbClr val="303030"/>
                </a:solidFill>
                <a:latin typeface="Quicksand Semi-Bold"/>
              </a:rPr>
            </a:br>
            <a:r>
              <a:rPr lang="en-US" sz="3200" b="1" spc="102" dirty="0">
                <a:solidFill>
                  <a:srgbClr val="303030"/>
                </a:solidFill>
                <a:latin typeface="Quicksand Semi-Bold"/>
              </a:rPr>
              <a:t>70% of schools would benefit from training around adaptive teaching techniques, especially for children with SEMH</a:t>
            </a:r>
            <a:br>
              <a:rPr lang="en-US" sz="3200" b="1" spc="102" dirty="0">
                <a:solidFill>
                  <a:srgbClr val="303030"/>
                </a:solidFill>
                <a:latin typeface="Quicksand Semi-Bold"/>
              </a:rPr>
            </a:br>
            <a:br>
              <a:rPr lang="en-US" sz="1700" b="1" u="none" spc="102" dirty="0">
                <a:solidFill>
                  <a:srgbClr val="303030"/>
                </a:solidFill>
                <a:latin typeface="Quicksand Semi-Bold"/>
              </a:rPr>
            </a:br>
            <a:endParaRPr lang="en-US" sz="1700" b="1" u="none" spc="102" dirty="0">
              <a:solidFill>
                <a:srgbClr val="303030"/>
              </a:solidFill>
              <a:latin typeface="Quicksand Semi-Bold"/>
            </a:endParaRPr>
          </a:p>
        </p:txBody>
      </p:sp>
      <p:sp>
        <p:nvSpPr>
          <p:cNvPr id="16" name="TextBox 16"/>
          <p:cNvSpPr txBox="1"/>
          <p:nvPr/>
        </p:nvSpPr>
        <p:spPr>
          <a:xfrm>
            <a:off x="1504950" y="3284632"/>
            <a:ext cx="8536960" cy="667812"/>
          </a:xfrm>
          <a:prstGeom prst="rect">
            <a:avLst/>
          </a:prstGeom>
        </p:spPr>
        <p:txBody>
          <a:bodyPr wrap="square" lIns="0" tIns="0" rIns="0" bIns="0" rtlCol="0" anchor="t">
            <a:spAutoFit/>
          </a:bodyPr>
          <a:lstStyle/>
          <a:p>
            <a:pPr>
              <a:lnSpc>
                <a:spcPts val="5076"/>
              </a:lnSpc>
            </a:pPr>
            <a:r>
              <a:rPr lang="en-US" sz="4700" dirty="0">
                <a:solidFill>
                  <a:srgbClr val="303030"/>
                </a:solidFill>
                <a:latin typeface="Bobby Jones Soft"/>
              </a:rPr>
              <a:t>Theme 2- impact</a:t>
            </a:r>
          </a:p>
        </p:txBody>
      </p:sp>
    </p:spTree>
    <p:extLst>
      <p:ext uri="{BB962C8B-B14F-4D97-AF65-F5344CB8AC3E}">
        <p14:creationId xmlns:p14="http://schemas.microsoft.com/office/powerpoint/2010/main" val="4235446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1826</Words>
  <Application>Microsoft Office PowerPoint</Application>
  <PresentationFormat>Custom</PresentationFormat>
  <Paragraphs>127</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Lazydog</vt:lpstr>
      <vt:lpstr>Arial</vt:lpstr>
      <vt:lpstr>Bobby Jones Soft</vt:lpstr>
      <vt:lpstr>Quicksand Semi-Bold</vt:lpstr>
      <vt:lpstr>Raleway Bold</vt:lpstr>
      <vt:lpstr>Hibernate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Presentation</dc:title>
  <dc:creator>Victoria Birkwood (NELC)</dc:creator>
  <cp:lastModifiedBy>Rebecca Taylor (NELC)</cp:lastModifiedBy>
  <cp:revision>3</cp:revision>
  <dcterms:created xsi:type="dcterms:W3CDTF">2006-08-16T00:00:00Z</dcterms:created>
  <dcterms:modified xsi:type="dcterms:W3CDTF">2024-04-09T16:52:22Z</dcterms:modified>
  <dc:identifier>DAF9Uax8Xbo</dc:identifier>
</cp:coreProperties>
</file>